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1"/>
  </p:notesMasterIdLst>
  <p:sldIdLst>
    <p:sldId id="484" r:id="rId2"/>
    <p:sldId id="455" r:id="rId3"/>
    <p:sldId id="597" r:id="rId4"/>
    <p:sldId id="602" r:id="rId5"/>
    <p:sldId id="489" r:id="rId6"/>
    <p:sldId id="601" r:id="rId7"/>
    <p:sldId id="486" r:id="rId8"/>
    <p:sldId id="490" r:id="rId9"/>
    <p:sldId id="491" r:id="rId10"/>
    <p:sldId id="603" r:id="rId11"/>
    <p:sldId id="604" r:id="rId12"/>
    <p:sldId id="605" r:id="rId13"/>
    <p:sldId id="606" r:id="rId14"/>
    <p:sldId id="607" r:id="rId15"/>
    <p:sldId id="608" r:id="rId16"/>
    <p:sldId id="609" r:id="rId17"/>
    <p:sldId id="610" r:id="rId18"/>
    <p:sldId id="596" r:id="rId19"/>
    <p:sldId id="595" r:id="rId20"/>
    <p:sldId id="615" r:id="rId21"/>
    <p:sldId id="612" r:id="rId22"/>
    <p:sldId id="613" r:id="rId23"/>
    <p:sldId id="614" r:id="rId24"/>
    <p:sldId id="611" r:id="rId25"/>
    <p:sldId id="616" r:id="rId26"/>
    <p:sldId id="617" r:id="rId27"/>
    <p:sldId id="618" r:id="rId28"/>
    <p:sldId id="619" r:id="rId29"/>
    <p:sldId id="620" r:id="rId30"/>
    <p:sldId id="621" r:id="rId31"/>
    <p:sldId id="622" r:id="rId32"/>
    <p:sldId id="623" r:id="rId33"/>
    <p:sldId id="625" r:id="rId34"/>
    <p:sldId id="624" r:id="rId35"/>
    <p:sldId id="626" r:id="rId36"/>
    <p:sldId id="627" r:id="rId37"/>
    <p:sldId id="628" r:id="rId38"/>
    <p:sldId id="589" r:id="rId39"/>
    <p:sldId id="591" r:id="rId40"/>
  </p:sldIdLst>
  <p:sldSz cx="10080625" cy="5761038"/>
  <p:notesSz cx="6858000" cy="9144000"/>
  <p:defaultTextStyle>
    <a:defPPr>
      <a:defRPr lang="pt-PT"/>
    </a:defPPr>
    <a:lvl1pPr marL="0" algn="l" defTabSz="1013795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1pPr>
    <a:lvl2pPr marL="506898" algn="l" defTabSz="1013795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2pPr>
    <a:lvl3pPr marL="1013795" algn="l" defTabSz="1013795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3pPr>
    <a:lvl4pPr marL="1520693" algn="l" defTabSz="1013795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4pPr>
    <a:lvl5pPr marL="2027591" algn="l" defTabSz="1013795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5pPr>
    <a:lvl6pPr marL="2534488" algn="l" defTabSz="1013795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6pPr>
    <a:lvl7pPr marL="3041386" algn="l" defTabSz="1013795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7pPr>
    <a:lvl8pPr marL="3548283" algn="l" defTabSz="1013795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8pPr>
    <a:lvl9pPr marL="4055181" algn="l" defTabSz="1013795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15">
          <p15:clr>
            <a:srgbClr val="A4A3A4"/>
          </p15:clr>
        </p15:guide>
        <p15:guide id="2" pos="3175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42F2C"/>
    <a:srgbClr val="762220"/>
    <a:srgbClr val="C53835"/>
    <a:srgbClr val="096998"/>
    <a:srgbClr val="00A0E3"/>
    <a:srgbClr val="581A18"/>
    <a:srgbClr val="D35E5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518" autoAdjust="0"/>
    <p:restoredTop sz="94980" autoAdjust="0"/>
  </p:normalViewPr>
  <p:slideViewPr>
    <p:cSldViewPr>
      <p:cViewPr varScale="1">
        <p:scale>
          <a:sx n="117" d="100"/>
          <a:sy n="117" d="100"/>
        </p:scale>
        <p:origin x="132" y="228"/>
      </p:cViewPr>
      <p:guideLst>
        <p:guide orient="horz" pos="1815"/>
        <p:guide pos="3175"/>
      </p:guideLst>
    </p:cSldViewPr>
  </p:slideViewPr>
  <p:outlineViewPr>
    <p:cViewPr>
      <p:scale>
        <a:sx n="33" d="100"/>
        <a:sy n="33" d="100"/>
      </p:scale>
      <p:origin x="0" y="-28824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11C49E-B2E5-4234-AAE3-642EF70E3F91}" type="datetimeFigureOut">
              <a:rPr lang="en-US" smtClean="0"/>
              <a:t>3/15/2022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30213" y="685800"/>
            <a:ext cx="599757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D57FE6-66D1-4FB1-A78F-844ADE25178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9425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D57FE6-66D1-4FB1-A78F-844ADE25178B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51992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D57FE6-66D1-4FB1-A78F-844ADE25178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4417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D57FE6-66D1-4FB1-A78F-844ADE25178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58125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D57FE6-66D1-4FB1-A78F-844ADE25178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8779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D57FE6-66D1-4FB1-A78F-844ADE25178B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86462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D57FE6-66D1-4FB1-A78F-844ADE25178B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84700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D57FE6-66D1-4FB1-A78F-844ADE25178B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94167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498" r="3759"/>
          <a:stretch/>
        </p:blipFill>
        <p:spPr>
          <a:xfrm>
            <a:off x="-180000" y="0"/>
            <a:ext cx="1943968" cy="57610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0000" y="4500000"/>
            <a:ext cx="8100000" cy="1080000"/>
          </a:xfrm>
        </p:spPr>
        <p:txBody>
          <a:bodyPr lIns="0" tIns="0" rIns="0" bIns="0" anchor="t">
            <a:noAutofit/>
          </a:bodyPr>
          <a:lstStyle>
            <a:lvl1pPr algn="r">
              <a:defRPr sz="2400" b="1" cap="none" baseline="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ewsGotT" pitchFamily="2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pt-PT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0000" y="2700000"/>
            <a:ext cx="8100000" cy="1440000"/>
          </a:xfrm>
        </p:spPr>
        <p:txBody>
          <a:bodyPr lIns="0" tIns="0" rIns="0" bIns="0" anchor="b">
            <a:normAutofit/>
          </a:bodyPr>
          <a:lstStyle>
            <a:lvl1pPr marL="0" indent="0" algn="l">
              <a:buNone/>
              <a:defRPr sz="3600" b="1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ewsGotT" pitchFamily="2" charset="0"/>
              </a:defRPr>
            </a:lvl1pPr>
            <a:lvl2pPr marL="50689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1013795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52069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202759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53448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30413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54828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405518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70159-32E6-4706-BE25-FE0E6EF82FDC}" type="datetimeFigureOut">
              <a:rPr lang="pt-PT" smtClean="0"/>
              <a:t>15/03/2022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A8D24-9133-435D-B6B1-297512A026C8}" type="slidenum">
              <a:rPr lang="pt-PT" smtClean="0"/>
              <a:t>‹nº›</a:t>
            </a:fld>
            <a:endParaRPr lang="pt-PT"/>
          </a:p>
        </p:txBody>
      </p:sp>
      <p:sp>
        <p:nvSpPr>
          <p:cNvPr id="30" name="TextBox 9"/>
          <p:cNvSpPr txBox="1"/>
          <p:nvPr userDrawn="1"/>
        </p:nvSpPr>
        <p:spPr>
          <a:xfrm>
            <a:off x="900000" y="1152327"/>
            <a:ext cx="2988184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pt-PT" sz="16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ewsGotT" pitchFamily="2" charset="0"/>
              </a:rPr>
              <a:t>Universidade do Minho</a:t>
            </a:r>
          </a:p>
          <a:p>
            <a:r>
              <a:rPr lang="pt-PT" sz="1600" b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ewsGotT" pitchFamily="2" charset="0"/>
              </a:rPr>
              <a:t>Escola de Engenharia</a:t>
            </a:r>
          </a:p>
          <a:p>
            <a:r>
              <a:rPr lang="pt-PT" sz="1600" b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ewsGotT" pitchFamily="2" charset="0"/>
              </a:rPr>
              <a:t>Departamento de Informática</a:t>
            </a:r>
          </a:p>
        </p:txBody>
      </p:sp>
      <p:pic>
        <p:nvPicPr>
          <p:cNvPr id="12" name="Imagem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000" y="-2779"/>
            <a:ext cx="2490966" cy="9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3877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>
            <a:extLst>
              <a:ext uri="{FF2B5EF4-FFF2-40B4-BE49-F238E27FC236}">
                <a16:creationId xmlns:a16="http://schemas.microsoft.com/office/drawing/2014/main" id="{24C73BB3-1122-4E22-87CF-6A1572F9F99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498" r="3759"/>
          <a:stretch/>
        </p:blipFill>
        <p:spPr>
          <a:xfrm>
            <a:off x="-180000" y="0"/>
            <a:ext cx="1943968" cy="57610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9912" y="810000"/>
            <a:ext cx="8280000" cy="720000"/>
          </a:xfrm>
        </p:spPr>
        <p:txBody>
          <a:bodyPr lIns="0" tIns="0" rIns="0" bIns="0" anchor="t">
            <a:normAutofit/>
          </a:bodyPr>
          <a:lstStyle>
            <a:lvl1pPr algn="r">
              <a:defRPr sz="2000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ewsGotT" pitchFamily="2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pt-PT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439912" y="5339629"/>
            <a:ext cx="2352146" cy="306722"/>
          </a:xfrm>
        </p:spPr>
        <p:txBody>
          <a:bodyPr/>
          <a:lstStyle/>
          <a:p>
            <a:fld id="{F9770159-32E6-4706-BE25-FE0E6EF82FDC}" type="datetimeFigureOut">
              <a:rPr lang="pt-PT" smtClean="0"/>
              <a:t>16/03/2022</a:t>
            </a:fld>
            <a:endParaRPr lang="pt-P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816176" y="5339629"/>
            <a:ext cx="3551590" cy="306722"/>
          </a:xfrm>
        </p:spPr>
        <p:txBody>
          <a:bodyPr/>
          <a:lstStyle/>
          <a:p>
            <a:endParaRPr lang="pt-PT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368686" y="5339629"/>
            <a:ext cx="2352146" cy="306722"/>
          </a:xfrm>
        </p:spPr>
        <p:txBody>
          <a:bodyPr/>
          <a:lstStyle/>
          <a:p>
            <a:fld id="{300A8D24-9133-435D-B6B1-297512A026C8}" type="slidenum">
              <a:rPr lang="pt-PT" smtClean="0"/>
              <a:t>‹nº›</a:t>
            </a:fld>
            <a:endParaRPr lang="pt-PT" dirty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439912" y="1620000"/>
            <a:ext cx="8280000" cy="3780000"/>
          </a:xfrm>
        </p:spPr>
        <p:txBody>
          <a:bodyPr lIns="0" tIns="0" rIns="0" bIns="0"/>
          <a:lstStyle>
            <a:lvl1pPr marL="176213" indent="-176213">
              <a:spcBef>
                <a:spcPts val="0"/>
              </a:spcBef>
              <a:spcAft>
                <a:spcPts val="60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ewsGotT" pitchFamily="2" charset="0"/>
              </a:defRPr>
            </a:lvl1pPr>
            <a:lvl2pPr marL="627063" indent="-184150">
              <a:spcBef>
                <a:spcPts val="0"/>
              </a:spcBef>
              <a:spcAft>
                <a:spcPts val="300"/>
              </a:spcAft>
              <a:buFont typeface="Courier New" pitchFamily="49" charset="0"/>
              <a:buChar char="o"/>
              <a:defRPr sz="14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ewsGotT" pitchFamily="2" charset="0"/>
              </a:defRPr>
            </a:lvl2pPr>
            <a:lvl3pPr marL="1076325" indent="-176213">
              <a:spcBef>
                <a:spcPts val="0"/>
              </a:spcBef>
              <a:spcAft>
                <a:spcPts val="300"/>
              </a:spcAft>
              <a:defRPr sz="14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ewsGotT" pitchFamily="2" charset="0"/>
              </a:defRPr>
            </a:lvl3pPr>
            <a:lvl4pPr marL="1800000" indent="0">
              <a:spcBef>
                <a:spcPts val="0"/>
              </a:spcBef>
              <a:spcAft>
                <a:spcPts val="300"/>
              </a:spcAft>
              <a:buNone/>
              <a:defRPr sz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ewsGotT" pitchFamily="2" charset="0"/>
              </a:defRPr>
            </a:lvl4pPr>
            <a:lvl5pPr marL="2160000" indent="0">
              <a:spcBef>
                <a:spcPts val="0"/>
              </a:spcBef>
              <a:spcAft>
                <a:spcPts val="300"/>
              </a:spcAft>
              <a:buNone/>
              <a:defRPr sz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ewsGotT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pt-PT" dirty="0"/>
          </a:p>
        </p:txBody>
      </p:sp>
      <p:sp>
        <p:nvSpPr>
          <p:cNvPr id="23" name="TextBox 9"/>
          <p:cNvSpPr txBox="1"/>
          <p:nvPr userDrawn="1"/>
        </p:nvSpPr>
        <p:spPr>
          <a:xfrm>
            <a:off x="1800000" y="720000"/>
            <a:ext cx="158400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pt-PT" sz="1200" b="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ewsGotT" pitchFamily="2" charset="0"/>
              </a:rPr>
              <a:t>Synthetic</a:t>
            </a:r>
            <a:r>
              <a:rPr lang="pt-PT" sz="1200" b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ewsGotT" pitchFamily="2" charset="0"/>
              </a:rPr>
              <a:t> </a:t>
            </a:r>
            <a:r>
              <a:rPr lang="pt-PT" sz="1200" b="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ewsGotT" pitchFamily="2" charset="0"/>
              </a:rPr>
              <a:t>Intelligence</a:t>
            </a:r>
            <a:r>
              <a:rPr lang="pt-PT" sz="1200" b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ewsGotT" pitchFamily="2" charset="0"/>
              </a:rPr>
              <a:t> </a:t>
            </a:r>
            <a:r>
              <a:rPr lang="pt-PT" sz="1200" b="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ewsGotT" pitchFamily="2" charset="0"/>
              </a:rPr>
              <a:t>Lab</a:t>
            </a:r>
            <a:endParaRPr lang="pt-PT" sz="1200" b="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ewsGotT" pitchFamily="2" charset="0"/>
            </a:endParaRPr>
          </a:p>
        </p:txBody>
      </p:sp>
      <p:pic>
        <p:nvPicPr>
          <p:cNvPr id="13" name="Imagem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003" y="0"/>
            <a:ext cx="2490965" cy="9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5200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4031" y="230709"/>
            <a:ext cx="9072563" cy="960173"/>
          </a:xfrm>
          <a:prstGeom prst="rect">
            <a:avLst/>
          </a:prstGeom>
        </p:spPr>
        <p:txBody>
          <a:bodyPr vert="horz" lIns="101380" tIns="50690" rIns="101380" bIns="5069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4031" y="1344243"/>
            <a:ext cx="9072563" cy="3802019"/>
          </a:xfrm>
          <a:prstGeom prst="rect">
            <a:avLst/>
          </a:prstGeom>
        </p:spPr>
        <p:txBody>
          <a:bodyPr vert="horz" lIns="101380" tIns="50690" rIns="101380" bIns="5069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04031" y="5339629"/>
            <a:ext cx="2352146" cy="306722"/>
          </a:xfrm>
          <a:prstGeom prst="rect">
            <a:avLst/>
          </a:prstGeom>
        </p:spPr>
        <p:txBody>
          <a:bodyPr vert="horz" lIns="101380" tIns="50690" rIns="101380" bIns="50690" rtlCol="0" anchor="ctr"/>
          <a:lstStyle>
            <a:lvl1pPr algn="l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770159-32E6-4706-BE25-FE0E6EF82FDC}" type="datetimeFigureOut">
              <a:rPr lang="pt-PT" smtClean="0"/>
              <a:t>15/03/2022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44214" y="5339629"/>
            <a:ext cx="3192198" cy="306722"/>
          </a:xfrm>
          <a:prstGeom prst="rect">
            <a:avLst/>
          </a:prstGeom>
        </p:spPr>
        <p:txBody>
          <a:bodyPr vert="horz" lIns="101380" tIns="50690" rIns="101380" bIns="50690" rtlCol="0" anchor="ctr"/>
          <a:lstStyle>
            <a:lvl1pPr algn="ct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24448" y="5339629"/>
            <a:ext cx="2352146" cy="306722"/>
          </a:xfrm>
          <a:prstGeom prst="rect">
            <a:avLst/>
          </a:prstGeom>
        </p:spPr>
        <p:txBody>
          <a:bodyPr vert="horz" lIns="101380" tIns="50690" rIns="101380" bIns="50690" rtlCol="0" anchor="ctr"/>
          <a:lstStyle>
            <a:lvl1pPr algn="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0A8D24-9133-435D-B6B1-297512A026C8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0496239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62" r:id="rId2"/>
  </p:sldLayoutIdLst>
  <p:txStyles>
    <p:titleStyle>
      <a:lvl1pPr algn="ctr" defTabSz="1013795" rtl="0" eaLnBrk="1" latinLnBrk="0" hangingPunct="1">
        <a:spcBef>
          <a:spcPct val="0"/>
        </a:spcBef>
        <a:buNone/>
        <a:defRPr sz="4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80173" indent="-380173" algn="l" defTabSz="1013795" rtl="0" eaLnBrk="1" latinLnBrk="0" hangingPunct="1">
        <a:spcBef>
          <a:spcPct val="20000"/>
        </a:spcBef>
        <a:buFont typeface="Arial" pitchFamily="34" charset="0"/>
        <a:buChar char="•"/>
        <a:defRPr sz="3500" kern="1200">
          <a:solidFill>
            <a:schemeClr val="tx1"/>
          </a:solidFill>
          <a:latin typeface="+mn-lt"/>
          <a:ea typeface="+mn-ea"/>
          <a:cs typeface="+mn-cs"/>
        </a:defRPr>
      </a:lvl1pPr>
      <a:lvl2pPr marL="823709" indent="-316811" algn="l" defTabSz="1013795" rtl="0" eaLnBrk="1" latinLnBrk="0" hangingPunct="1">
        <a:spcBef>
          <a:spcPct val="20000"/>
        </a:spcBef>
        <a:buFont typeface="Arial" pitchFamily="34" charset="0"/>
        <a:buChar char="–"/>
        <a:defRPr sz="3100" kern="1200">
          <a:solidFill>
            <a:schemeClr val="tx1"/>
          </a:solidFill>
          <a:latin typeface="+mn-lt"/>
          <a:ea typeface="+mn-ea"/>
          <a:cs typeface="+mn-cs"/>
        </a:defRPr>
      </a:lvl2pPr>
      <a:lvl3pPr marL="1267244" indent="-253449" algn="l" defTabSz="1013795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1774142" indent="-253449" algn="l" defTabSz="1013795" rtl="0" eaLnBrk="1" latinLnBrk="0" hangingPunct="1">
        <a:spcBef>
          <a:spcPct val="20000"/>
        </a:spcBef>
        <a:buFont typeface="Arial" pitchFamily="34" charset="0"/>
        <a:buChar char="–"/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281039" indent="-253449" algn="l" defTabSz="1013795" rtl="0" eaLnBrk="1" latinLnBrk="0" hangingPunct="1">
        <a:spcBef>
          <a:spcPct val="20000"/>
        </a:spcBef>
        <a:buFont typeface="Arial" pitchFamily="34" charset="0"/>
        <a:buChar char="»"/>
        <a:defRPr sz="2200" kern="1200">
          <a:solidFill>
            <a:schemeClr val="tx1"/>
          </a:solidFill>
          <a:latin typeface="+mn-lt"/>
          <a:ea typeface="+mn-ea"/>
          <a:cs typeface="+mn-cs"/>
        </a:defRPr>
      </a:lvl5pPr>
      <a:lvl6pPr marL="2787937" indent="-253449" algn="l" defTabSz="1013795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294835" indent="-253449" algn="l" defTabSz="1013795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801732" indent="-253449" algn="l" defTabSz="1013795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308630" indent="-253449" algn="l" defTabSz="1013795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1013795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6898" algn="l" defTabSz="1013795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13795" algn="l" defTabSz="1013795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20693" algn="l" defTabSz="1013795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27591" algn="l" defTabSz="1013795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34488" algn="l" defTabSz="1013795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41386" algn="l" defTabSz="1013795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548283" algn="l" defTabSz="1013795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055181" algn="l" defTabSz="1013795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machinelearningmastery.com/difference-test-validation-datasets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900000" y="4248671"/>
            <a:ext cx="8100000" cy="1080000"/>
          </a:xfrm>
        </p:spPr>
        <p:txBody>
          <a:bodyPr>
            <a:noAutofit/>
          </a:bodyPr>
          <a:lstStyle/>
          <a:p>
            <a:r>
              <a:rPr lang="pt-PT" b="0" dirty="0">
                <a:solidFill>
                  <a:srgbClr val="A42F2C"/>
                </a:solidFill>
              </a:rPr>
              <a:t>Licenciatura em Engenharia Informática, 3º ano</a:t>
            </a:r>
            <a:br>
              <a:rPr lang="pt-PT" b="0" dirty="0">
                <a:solidFill>
                  <a:srgbClr val="A42F2C"/>
                </a:solidFill>
              </a:rPr>
            </a:br>
            <a:r>
              <a:rPr lang="pt-PT" b="0" dirty="0">
                <a:solidFill>
                  <a:srgbClr val="A42F2C"/>
                </a:solidFill>
              </a:rPr>
              <a:t>Mestrado integrado em Engenharia Informática, 4º ano</a:t>
            </a:r>
          </a:p>
        </p:txBody>
      </p:sp>
      <p:sp>
        <p:nvSpPr>
          <p:cNvPr id="2" name="Marcador de Posição do Texto 1"/>
          <p:cNvSpPr>
            <a:spLocks noGrp="1"/>
          </p:cNvSpPr>
          <p:nvPr>
            <p:ph type="body" idx="1"/>
          </p:nvPr>
        </p:nvSpPr>
        <p:spPr>
          <a:xfrm>
            <a:off x="575816" y="2700000"/>
            <a:ext cx="8424184" cy="1440000"/>
          </a:xfrm>
        </p:spPr>
        <p:txBody>
          <a:bodyPr anchor="ctr">
            <a:noAutofit/>
          </a:bodyPr>
          <a:lstStyle/>
          <a:p>
            <a:pPr algn="r"/>
            <a:r>
              <a:rPr lang="pt-BR" sz="4400" dirty="0">
                <a:solidFill>
                  <a:srgbClr val="A42F2C"/>
                </a:solidFill>
              </a:rPr>
              <a:t>ADI</a:t>
            </a:r>
          </a:p>
          <a:p>
            <a:pPr algn="r"/>
            <a:r>
              <a:rPr lang="pt-BR" dirty="0">
                <a:solidFill>
                  <a:srgbClr val="A42F2C"/>
                </a:solidFill>
              </a:rPr>
              <a:t>Avaliação de Modelos</a:t>
            </a:r>
          </a:p>
        </p:txBody>
      </p:sp>
    </p:spTree>
    <p:extLst>
      <p:ext uri="{BB962C8B-B14F-4D97-AF65-F5344CB8AC3E}">
        <p14:creationId xmlns:p14="http://schemas.microsoft.com/office/powerpoint/2010/main" val="26027055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Naranja Images – Browse 42,487 Stock Photos, Vectors, and Video | Adobe  Stock">
            <a:extLst>
              <a:ext uri="{FF2B5EF4-FFF2-40B4-BE49-F238E27FC236}">
                <a16:creationId xmlns:a16="http://schemas.microsoft.com/office/drawing/2014/main" id="{084B007D-EDAB-40CF-9828-BCC11E1D91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30" t="7500" r="23498" b="3855"/>
          <a:stretch/>
        </p:blipFill>
        <p:spPr bwMode="auto">
          <a:xfrm>
            <a:off x="2520032" y="3044328"/>
            <a:ext cx="2661379" cy="2553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ruit | Diabète Québec">
            <a:extLst>
              <a:ext uri="{FF2B5EF4-FFF2-40B4-BE49-F238E27FC236}">
                <a16:creationId xmlns:a16="http://schemas.microsoft.com/office/drawing/2014/main" id="{F7AAFBFD-CFA5-4337-9906-302B8A5738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55" t="8026" r="6437" b="19647"/>
          <a:stretch/>
        </p:blipFill>
        <p:spPr bwMode="auto">
          <a:xfrm>
            <a:off x="6985448" y="1872407"/>
            <a:ext cx="3023416" cy="2448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dirty="0"/>
              <a:t>Árvores de Decisão</a:t>
            </a:r>
            <a:br>
              <a:rPr lang="pt-PT" dirty="0"/>
            </a:br>
            <a:r>
              <a:rPr lang="pt-PT" dirty="0"/>
              <a:t>Classificação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PT" dirty="0"/>
              <a:t>Uma Árvore de Decisão pode ser utilizada para fazer </a:t>
            </a:r>
            <a:r>
              <a:rPr lang="pt-PT" b="1" dirty="0"/>
              <a:t>classificação</a:t>
            </a:r>
            <a:r>
              <a:rPr lang="pt-PT" dirty="0"/>
              <a:t>:</a:t>
            </a:r>
          </a:p>
          <a:p>
            <a:pPr lvl="1"/>
            <a:r>
              <a:rPr lang="pt-PT" dirty="0"/>
              <a:t>Decidir sobre se ou onde almoçar: classificação binária (SIM/NÃO)</a:t>
            </a:r>
          </a:p>
          <a:p>
            <a:pPr lvl="1"/>
            <a:r>
              <a:rPr lang="pt-PT" dirty="0"/>
              <a:t>Prever quem sobreviveu ao acidente do </a:t>
            </a:r>
            <a:r>
              <a:rPr lang="pt-PT" dirty="0" err="1"/>
              <a:t>Titanic</a:t>
            </a:r>
            <a:r>
              <a:rPr lang="pt-PT" dirty="0"/>
              <a:t>: classificação binária (SIM/NÃO)</a:t>
            </a:r>
          </a:p>
          <a:p>
            <a:pPr lvl="1"/>
            <a:r>
              <a:rPr lang="pt-PT" dirty="0"/>
              <a:t>Classificar um conjunto de imagens: classificação múltipla (laranja, kiwi, romã, …)</a:t>
            </a:r>
          </a:p>
        </p:txBody>
      </p:sp>
      <p:pic>
        <p:nvPicPr>
          <p:cNvPr id="1032" name="Picture 8" descr="Buy Passion Fruit For Sale Online Now - Rare Exotic Fruit UK Delivery">
            <a:extLst>
              <a:ext uri="{FF2B5EF4-FFF2-40B4-BE49-F238E27FC236}">
                <a16:creationId xmlns:a16="http://schemas.microsoft.com/office/drawing/2014/main" id="{C9330E1C-5879-4DDA-8681-DB33E856FD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16" t="26251" r="17489" b="22502"/>
          <a:stretch/>
        </p:blipFill>
        <p:spPr bwMode="auto">
          <a:xfrm>
            <a:off x="5388528" y="3600599"/>
            <a:ext cx="2604112" cy="1977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31843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Regressão Polinomial - Aprender Ciência de Dados">
            <a:extLst>
              <a:ext uri="{FF2B5EF4-FFF2-40B4-BE49-F238E27FC236}">
                <a16:creationId xmlns:a16="http://schemas.microsoft.com/office/drawing/2014/main" id="{0F9252F2-6B43-453E-9008-D51053C184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77" t="1995" r="6473" b="2334"/>
          <a:stretch/>
        </p:blipFill>
        <p:spPr bwMode="auto">
          <a:xfrm>
            <a:off x="4320232" y="2664495"/>
            <a:ext cx="5015972" cy="3024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dirty="0"/>
              <a:t>Árvores de Decisão</a:t>
            </a:r>
            <a:br>
              <a:rPr lang="pt-PT" dirty="0"/>
            </a:br>
            <a:r>
              <a:rPr lang="pt-PT" dirty="0"/>
              <a:t>Regressão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PT" dirty="0"/>
              <a:t>Uma Árvore de Decisão pode ser utilizada para fazer </a:t>
            </a:r>
            <a:r>
              <a:rPr lang="pt-PT" b="1" dirty="0"/>
              <a:t>regressão</a:t>
            </a:r>
            <a:r>
              <a:rPr lang="pt-PT" dirty="0"/>
              <a:t>:</a:t>
            </a:r>
          </a:p>
          <a:p>
            <a:pPr lvl="1"/>
            <a:r>
              <a:rPr lang="pt-PT" dirty="0"/>
              <a:t>Regressão linear, polinomial, múltipla, entre outras;</a:t>
            </a:r>
          </a:p>
          <a:p>
            <a:pPr lvl="1"/>
            <a:r>
              <a:rPr lang="pt-PT" dirty="0"/>
              <a:t>Prever o preço do petróleo/gás/combustíveis: escala contínua ou real, em € ou $</a:t>
            </a:r>
          </a:p>
          <a:p>
            <a:pPr lvl="1"/>
            <a:r>
              <a:rPr lang="pt-PT" dirty="0"/>
              <a:t>Estimar a temperatura para o dia de amanhã: escala continua, em </a:t>
            </a:r>
            <a:r>
              <a:rPr lang="pt-PT" dirty="0" err="1"/>
              <a:t>ºC</a:t>
            </a:r>
            <a:r>
              <a:rPr lang="pt-PT" dirty="0"/>
              <a:t> ou </a:t>
            </a:r>
            <a:r>
              <a:rPr lang="pt-PT" dirty="0" err="1"/>
              <a:t>ºF</a:t>
            </a:r>
            <a:endParaRPr lang="pt-PT" dirty="0"/>
          </a:p>
          <a:p>
            <a:pPr lvl="1"/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7484492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02863B-6C91-498B-8272-C0502E7D2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Avaliação de Modelos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C9F6AB6C-F812-4C9B-97FE-CC02C283AF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PT" dirty="0"/>
              <a:t>Após a criação (treino) de um modelo usando uma técnica de aprendizagem (</a:t>
            </a:r>
            <a:r>
              <a:rPr lang="pt-PT" i="1" dirty="0" err="1"/>
              <a:t>machine</a:t>
            </a:r>
            <a:r>
              <a:rPr lang="pt-PT" i="1" dirty="0"/>
              <a:t> </a:t>
            </a:r>
            <a:r>
              <a:rPr lang="pt-PT" i="1" dirty="0" err="1"/>
              <a:t>learning</a:t>
            </a:r>
            <a:r>
              <a:rPr lang="pt-PT" dirty="0"/>
              <a:t>), é necessário avaliar o seu desempenho;</a:t>
            </a:r>
          </a:p>
          <a:p>
            <a:r>
              <a:rPr lang="pt-PT" dirty="0"/>
              <a:t>A medição do desempenho de um modelo é feita com dados não apresentados durante o treino;</a:t>
            </a:r>
          </a:p>
          <a:p>
            <a:endParaRPr lang="pt-PT" dirty="0"/>
          </a:p>
        </p:txBody>
      </p:sp>
      <p:pic>
        <p:nvPicPr>
          <p:cNvPr id="3074" name="Picture 2" descr="Yellow Banana, With Measuring Tape Indicate Male's Penis Length, Or Men's  Health. It Also Indicate Food For Fitness &amp; Diet. Stock Photo, Picture And  Royalty Free Image. Image 57588776.">
            <a:extLst>
              <a:ext uri="{FF2B5EF4-FFF2-40B4-BE49-F238E27FC236}">
                <a16:creationId xmlns:a16="http://schemas.microsoft.com/office/drawing/2014/main" id="{7F310F89-30F4-413A-B42A-FA2DBCFE28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3921"/>
          <a:stretch/>
        </p:blipFill>
        <p:spPr bwMode="auto">
          <a:xfrm>
            <a:off x="1655936" y="3020651"/>
            <a:ext cx="4522307" cy="2596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Ripen Yellow Banana Measured By Measurement Tape Stock Photo - Download  Image Now - iStock">
            <a:extLst>
              <a:ext uri="{FF2B5EF4-FFF2-40B4-BE49-F238E27FC236}">
                <a16:creationId xmlns:a16="http://schemas.microsoft.com/office/drawing/2014/main" id="{3EF0A011-E91B-485C-A41A-C4C3E8C618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3890"/>
          <a:stretch/>
        </p:blipFill>
        <p:spPr bwMode="auto">
          <a:xfrm>
            <a:off x="5254271" y="3023542"/>
            <a:ext cx="4522307" cy="2593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71044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02863B-6C91-498B-8272-C0502E7D2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Avaliação de Modelos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C9F6AB6C-F812-4C9B-97FE-CC02C283AF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pt-PT" dirty="0"/>
              <a:t>Dados de treino:</a:t>
            </a:r>
          </a:p>
          <a:p>
            <a:pPr lvl="1"/>
            <a:r>
              <a:rPr lang="pt-PT" dirty="0"/>
              <a:t>Conjunto de dados usado para ajustar o modelo;</a:t>
            </a:r>
          </a:p>
          <a:p>
            <a:endParaRPr lang="pt-PT" dirty="0"/>
          </a:p>
          <a:p>
            <a:r>
              <a:rPr lang="pt-PT" dirty="0"/>
              <a:t>Dados de validação:</a:t>
            </a:r>
          </a:p>
          <a:p>
            <a:pPr lvl="1"/>
            <a:r>
              <a:rPr lang="pt-PT" dirty="0"/>
              <a:t>Conjunto de dados usado para fornecer uma </a:t>
            </a:r>
            <a:br>
              <a:rPr lang="pt-PT" dirty="0"/>
            </a:br>
            <a:r>
              <a:rPr lang="pt-PT" dirty="0"/>
              <a:t>avaliação imparcial de um ajuste do modelo, </a:t>
            </a:r>
            <a:br>
              <a:rPr lang="pt-PT" dirty="0"/>
            </a:br>
            <a:r>
              <a:rPr lang="pt-PT" dirty="0"/>
              <a:t>no conjunto de dados de treino;</a:t>
            </a:r>
          </a:p>
          <a:p>
            <a:endParaRPr lang="pt-PT" dirty="0"/>
          </a:p>
          <a:p>
            <a:r>
              <a:rPr lang="pt-PT" dirty="0"/>
              <a:t>Dados de teste:</a:t>
            </a:r>
          </a:p>
          <a:p>
            <a:pPr lvl="1"/>
            <a:r>
              <a:rPr lang="pt-PT" dirty="0"/>
              <a:t>Conjunto de dados usado para fornecer uma </a:t>
            </a:r>
            <a:br>
              <a:rPr lang="pt-PT" dirty="0"/>
            </a:br>
            <a:r>
              <a:rPr lang="pt-PT" dirty="0"/>
              <a:t>avaliação imparcial de um modelo final ajustado ao conjunto de dados de treino.</a:t>
            </a:r>
          </a:p>
          <a:p>
            <a:pPr lvl="1"/>
            <a:endParaRPr lang="pt-PT" dirty="0"/>
          </a:p>
          <a:p>
            <a:pPr lvl="1"/>
            <a:endParaRPr lang="pt-PT" dirty="0"/>
          </a:p>
          <a:p>
            <a:pPr lvl="1"/>
            <a:endParaRPr lang="pt-PT" dirty="0"/>
          </a:p>
          <a:p>
            <a:pPr lvl="3" algn="r"/>
            <a:r>
              <a:rPr lang="pt-PT" dirty="0"/>
              <a:t>(</a:t>
            </a:r>
            <a:r>
              <a:rPr lang="pt-PT" dirty="0">
                <a:hlinkClick r:id="rId2"/>
              </a:rPr>
              <a:t>https://machinelearningmastery.com/difference-test-validation-datasets</a:t>
            </a:r>
            <a:r>
              <a:rPr lang="pt-PT" dirty="0"/>
              <a:t>) </a:t>
            </a:r>
          </a:p>
        </p:txBody>
      </p:sp>
      <p:pic>
        <p:nvPicPr>
          <p:cNvPr id="4098" name="Picture 2" descr="Use of Cross Validation in Machine Learning">
            <a:extLst>
              <a:ext uri="{FF2B5EF4-FFF2-40B4-BE49-F238E27FC236}">
                <a16:creationId xmlns:a16="http://schemas.microsoft.com/office/drawing/2014/main" id="{A856B663-8F60-4099-A822-8A943E3E81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3" r="8359"/>
          <a:stretch/>
        </p:blipFill>
        <p:spPr bwMode="auto">
          <a:xfrm>
            <a:off x="5328344" y="1681933"/>
            <a:ext cx="4680520" cy="2566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32425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02863B-6C91-498B-8272-C0502E7D2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i="1" dirty="0" err="1"/>
              <a:t>Hold</a:t>
            </a:r>
            <a:r>
              <a:rPr lang="pt-PT" i="1" dirty="0"/>
              <a:t>-out </a:t>
            </a:r>
            <a:r>
              <a:rPr lang="pt-PT" i="1" dirty="0" err="1"/>
              <a:t>Validation</a:t>
            </a:r>
            <a:endParaRPr lang="pt-PT" i="1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C9F6AB6C-F812-4C9B-97FE-CC02C283AF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pt-PT" dirty="0"/>
              <a:t>Método de particionamento de dados;</a:t>
            </a:r>
          </a:p>
          <a:p>
            <a:r>
              <a:rPr lang="pt-PT" dirty="0"/>
              <a:t>Divide o conjunto de dados em dados de treino e dados de teste;</a:t>
            </a:r>
          </a:p>
          <a:p>
            <a:endParaRPr lang="pt-PT" dirty="0"/>
          </a:p>
          <a:p>
            <a:endParaRPr lang="pt-PT" dirty="0"/>
          </a:p>
          <a:p>
            <a:endParaRPr lang="pt-PT" dirty="0"/>
          </a:p>
          <a:p>
            <a:endParaRPr lang="pt-PT" dirty="0"/>
          </a:p>
          <a:p>
            <a:endParaRPr lang="pt-PT" dirty="0"/>
          </a:p>
          <a:p>
            <a:r>
              <a:rPr lang="pt-PT" dirty="0"/>
              <a:t>Separa-se uma parte </a:t>
            </a:r>
            <a:r>
              <a:rPr lang="pt-PT" i="1" dirty="0"/>
              <a:t>(</a:t>
            </a:r>
            <a:r>
              <a:rPr lang="pt-PT" i="1" dirty="0" err="1"/>
              <a:t>hold</a:t>
            </a:r>
            <a:r>
              <a:rPr lang="pt-PT" i="1" dirty="0"/>
              <a:t>-out)</a:t>
            </a:r>
            <a:r>
              <a:rPr lang="pt-PT" dirty="0"/>
              <a:t> do conjunto de dados para treino/teste (80/20; 75/25; …)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EA7353D-2126-4267-B96A-631281BBBD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4874" y="2448471"/>
            <a:ext cx="4229690" cy="1409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422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93BB9556-D611-4BBC-91C5-88E17AA978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76216" y="2448471"/>
            <a:ext cx="5327123" cy="2682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12CC7F8-5BE3-4470-8B5A-F961CDA60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i="1" dirty="0"/>
              <a:t>Cross </a:t>
            </a:r>
            <a:r>
              <a:rPr lang="pt-PT" i="1" dirty="0" err="1"/>
              <a:t>Validation</a:t>
            </a:r>
            <a:endParaRPr lang="pt-PT" i="1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6EAF6A66-EC1F-4540-9433-5330B4C26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PT" dirty="0"/>
              <a:t>Método de validação por cruzamento de dados;</a:t>
            </a:r>
          </a:p>
          <a:p>
            <a:r>
              <a:rPr lang="pt-PT" dirty="0"/>
              <a:t>Consiste em dividir o conjunto de dados em k partes (k </a:t>
            </a:r>
            <a:r>
              <a:rPr lang="pt-PT" i="1" dirty="0" err="1"/>
              <a:t>folds</a:t>
            </a:r>
            <a:r>
              <a:rPr lang="pt-PT" dirty="0"/>
              <a:t>);</a:t>
            </a:r>
          </a:p>
          <a:p>
            <a:pPr lvl="1"/>
            <a:r>
              <a:rPr lang="pt-PT" dirty="0"/>
              <a:t>A cada iteração, o método utiliza k-1 partes (</a:t>
            </a:r>
            <a:r>
              <a:rPr lang="pt-PT" i="1" dirty="0" err="1"/>
              <a:t>folds</a:t>
            </a:r>
            <a:r>
              <a:rPr lang="pt-PT" dirty="0"/>
              <a:t>) para treino e 1 parte (</a:t>
            </a:r>
            <a:r>
              <a:rPr lang="pt-PT" i="1" dirty="0" err="1"/>
              <a:t>fold</a:t>
            </a:r>
            <a:r>
              <a:rPr lang="pt-PT" dirty="0"/>
              <a:t>) para teste;</a:t>
            </a:r>
          </a:p>
          <a:p>
            <a:pPr lvl="1"/>
            <a:r>
              <a:rPr lang="pt-PT" dirty="0"/>
              <a:t>O processo repete-se durante k vezes;</a:t>
            </a:r>
          </a:p>
          <a:p>
            <a:pPr lvl="1"/>
            <a:endParaRPr lang="pt-PT" dirty="0"/>
          </a:p>
          <a:p>
            <a:pPr lvl="1"/>
            <a:endParaRPr lang="pt-PT" dirty="0"/>
          </a:p>
          <a:p>
            <a:pPr lvl="1"/>
            <a:endParaRPr lang="pt-PT" dirty="0"/>
          </a:p>
          <a:p>
            <a:pPr lvl="1"/>
            <a:endParaRPr lang="pt-PT" dirty="0"/>
          </a:p>
          <a:p>
            <a:pPr lvl="1"/>
            <a:endParaRPr lang="pt-PT" dirty="0"/>
          </a:p>
          <a:p>
            <a:pPr lvl="1"/>
            <a:endParaRPr lang="pt-PT" dirty="0"/>
          </a:p>
          <a:p>
            <a:pPr lvl="1"/>
            <a:endParaRPr lang="pt-PT" dirty="0"/>
          </a:p>
          <a:p>
            <a:pPr lvl="1"/>
            <a:endParaRPr lang="pt-PT" dirty="0"/>
          </a:p>
          <a:p>
            <a:pPr lvl="1"/>
            <a:endParaRPr lang="pt-PT" dirty="0"/>
          </a:p>
          <a:p>
            <a:pPr lvl="1"/>
            <a:r>
              <a:rPr lang="pt-PT" dirty="0"/>
              <a:t>O erro final é dado pela média dos valores parciais dos erros.</a:t>
            </a:r>
          </a:p>
        </p:txBody>
      </p:sp>
    </p:spTree>
    <p:extLst>
      <p:ext uri="{BB962C8B-B14F-4D97-AF65-F5344CB8AC3E}">
        <p14:creationId xmlns:p14="http://schemas.microsoft.com/office/powerpoint/2010/main" val="18027448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2CC7F8-5BE3-4470-8B5A-F961CDA60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i="1" dirty="0" err="1"/>
              <a:t>Leave</a:t>
            </a:r>
            <a:r>
              <a:rPr lang="pt-PT" i="1" dirty="0"/>
              <a:t>-</a:t>
            </a:r>
            <a:r>
              <a:rPr lang="pt-PT" i="1" dirty="0" err="1"/>
              <a:t>one</a:t>
            </a:r>
            <a:r>
              <a:rPr lang="pt-PT" i="1" dirty="0"/>
              <a:t>-out Cross </a:t>
            </a:r>
            <a:r>
              <a:rPr lang="pt-PT" i="1" dirty="0" err="1"/>
              <a:t>Validation</a:t>
            </a:r>
            <a:br>
              <a:rPr lang="pt-PT" i="1" dirty="0"/>
            </a:br>
            <a:r>
              <a:rPr lang="pt-PT" i="1" dirty="0"/>
              <a:t>(k=N)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6EAF6A66-EC1F-4540-9433-5330B4C26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PT" dirty="0"/>
              <a:t>Método de validação por cruzamento de dados;</a:t>
            </a:r>
          </a:p>
          <a:p>
            <a:r>
              <a:rPr lang="pt-PT" dirty="0"/>
              <a:t>Caso particular em que o número de casos N é igual ao número de </a:t>
            </a:r>
            <a:r>
              <a:rPr lang="pt-PT" i="1" dirty="0" err="1"/>
              <a:t>folds</a:t>
            </a:r>
            <a:r>
              <a:rPr lang="pt-PT" dirty="0"/>
              <a:t> k;</a:t>
            </a:r>
          </a:p>
          <a:p>
            <a:pPr lvl="1"/>
            <a:endParaRPr lang="pt-PT"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9172F278-7E6F-45A6-AB7E-AE321D28C9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76215" y="2426696"/>
            <a:ext cx="5327123" cy="269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85579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Apple sabia de problema que fazia iPhone 6 entortar, diz relatório | Exame">
            <a:extLst>
              <a:ext uri="{FF2B5EF4-FFF2-40B4-BE49-F238E27FC236}">
                <a16:creationId xmlns:a16="http://schemas.microsoft.com/office/drawing/2014/main" id="{4DAAC958-6EC6-4677-82C3-8B9835A685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6536" y="3744615"/>
            <a:ext cx="3025316" cy="201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12CC7F8-5BE3-4470-8B5A-F961CDA60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i="1" dirty="0"/>
              <a:t>Cross </a:t>
            </a:r>
            <a:r>
              <a:rPr lang="pt-PT" i="1" dirty="0" err="1"/>
              <a:t>Validation</a:t>
            </a:r>
            <a:endParaRPr lang="pt-PT" i="1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6EAF6A66-EC1F-4540-9433-5330B4C26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pt-PT" dirty="0"/>
              <a:t>Qual o número ideal para k (</a:t>
            </a:r>
            <a:r>
              <a:rPr lang="pt-PT" i="1" dirty="0" err="1"/>
              <a:t>folds</a:t>
            </a:r>
            <a:r>
              <a:rPr lang="pt-PT" dirty="0"/>
              <a:t>)?</a:t>
            </a:r>
          </a:p>
          <a:p>
            <a:endParaRPr lang="pt-PT" dirty="0"/>
          </a:p>
          <a:p>
            <a:r>
              <a:rPr lang="pt-PT" dirty="0"/>
              <a:t>Se o </a:t>
            </a:r>
            <a:r>
              <a:rPr lang="pt-PT" i="1" dirty="0" err="1"/>
              <a:t>dataset</a:t>
            </a:r>
            <a:r>
              <a:rPr lang="pt-PT" dirty="0"/>
              <a:t> for grande, um valor pequeno para k pode ser suficiente, uma vez que teremos uma quantidade grande de dados para treino;</a:t>
            </a:r>
          </a:p>
          <a:p>
            <a:r>
              <a:rPr lang="pt-PT" dirty="0"/>
              <a:t>Se o </a:t>
            </a:r>
            <a:r>
              <a:rPr lang="pt-PT" i="1" dirty="0" err="1"/>
              <a:t>dataset</a:t>
            </a:r>
            <a:r>
              <a:rPr lang="pt-PT" dirty="0"/>
              <a:t> for pequeno, um valor grande de k ≈ N pode revelar-se mais adequado para maximizar a quantidade de dados para treino;</a:t>
            </a:r>
          </a:p>
          <a:p>
            <a:endParaRPr lang="pt-PT" dirty="0"/>
          </a:p>
          <a:p>
            <a:r>
              <a:rPr lang="pt-PT" dirty="0"/>
              <a:t>Quanto maior a quantidade de </a:t>
            </a:r>
            <a:r>
              <a:rPr lang="pt-PT" i="1" dirty="0" err="1"/>
              <a:t>folds</a:t>
            </a:r>
            <a:r>
              <a:rPr lang="pt-PT" dirty="0"/>
              <a:t>, melhor a estimativa do erro, mais baixo será o viés(*) (</a:t>
            </a:r>
            <a:r>
              <a:rPr lang="pt-PT" i="1" dirty="0" err="1"/>
              <a:t>bias</a:t>
            </a:r>
            <a:r>
              <a:rPr lang="pt-PT" dirty="0"/>
              <a:t>) e menor será o </a:t>
            </a:r>
            <a:r>
              <a:rPr lang="pt-PT" dirty="0" err="1"/>
              <a:t>sobreajuste</a:t>
            </a:r>
            <a:r>
              <a:rPr lang="pt-PT" dirty="0"/>
              <a:t> (</a:t>
            </a:r>
            <a:r>
              <a:rPr lang="pt-PT" i="1" dirty="0" err="1"/>
              <a:t>overfitting</a:t>
            </a:r>
            <a:r>
              <a:rPr lang="pt-PT" dirty="0"/>
              <a:t>);</a:t>
            </a:r>
          </a:p>
          <a:p>
            <a:endParaRPr lang="pt-PT" dirty="0"/>
          </a:p>
          <a:p>
            <a:r>
              <a:rPr lang="pt-PT" dirty="0"/>
              <a:t>De facto, o valor de k depende do valor de N!</a:t>
            </a:r>
          </a:p>
          <a:p>
            <a:endParaRPr lang="pt-PT" dirty="0"/>
          </a:p>
          <a:p>
            <a:pPr lvl="3" algn="ctr"/>
            <a:r>
              <a:rPr lang="pt-PT" dirty="0"/>
              <a:t>(*) viés = distorção</a:t>
            </a:r>
          </a:p>
          <a:p>
            <a:pPr lvl="3" algn="ctr"/>
            <a:r>
              <a:rPr lang="pt-PT" dirty="0"/>
              <a:t>enviesar = entortar</a:t>
            </a:r>
          </a:p>
        </p:txBody>
      </p:sp>
    </p:spTree>
    <p:extLst>
      <p:ext uri="{BB962C8B-B14F-4D97-AF65-F5344CB8AC3E}">
        <p14:creationId xmlns:p14="http://schemas.microsoft.com/office/powerpoint/2010/main" val="40514665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900000" y="4248671"/>
            <a:ext cx="8100000" cy="1080000"/>
          </a:xfrm>
        </p:spPr>
        <p:txBody>
          <a:bodyPr>
            <a:noAutofit/>
          </a:bodyPr>
          <a:lstStyle/>
          <a:p>
            <a:r>
              <a:rPr lang="pt-PT" b="0" dirty="0">
                <a:solidFill>
                  <a:srgbClr val="A42F2C"/>
                </a:solidFill>
              </a:rPr>
              <a:t>Licenciatura em Engenharia Informática, 3º ano</a:t>
            </a:r>
            <a:br>
              <a:rPr lang="pt-PT" b="0" dirty="0">
                <a:solidFill>
                  <a:srgbClr val="A42F2C"/>
                </a:solidFill>
              </a:rPr>
            </a:br>
            <a:r>
              <a:rPr lang="pt-PT" b="0" dirty="0">
                <a:solidFill>
                  <a:srgbClr val="A42F2C"/>
                </a:solidFill>
              </a:rPr>
              <a:t>Mestrado integrado em Engenharia Informática, 4º ano</a:t>
            </a:r>
          </a:p>
        </p:txBody>
      </p:sp>
      <p:sp>
        <p:nvSpPr>
          <p:cNvPr id="2" name="Marcador de Posição do Texto 1"/>
          <p:cNvSpPr>
            <a:spLocks noGrp="1"/>
          </p:cNvSpPr>
          <p:nvPr>
            <p:ph type="body" idx="1"/>
          </p:nvPr>
        </p:nvSpPr>
        <p:spPr>
          <a:xfrm>
            <a:off x="575816" y="2700000"/>
            <a:ext cx="8424184" cy="1440000"/>
          </a:xfrm>
        </p:spPr>
        <p:txBody>
          <a:bodyPr anchor="ctr">
            <a:noAutofit/>
          </a:bodyPr>
          <a:lstStyle/>
          <a:p>
            <a:pPr algn="r"/>
            <a:r>
              <a:rPr lang="pt-BR" sz="4400" dirty="0">
                <a:solidFill>
                  <a:srgbClr val="A42F2C"/>
                </a:solidFill>
              </a:rPr>
              <a:t>ADI</a:t>
            </a:r>
          </a:p>
          <a:p>
            <a:pPr algn="r"/>
            <a:r>
              <a:rPr lang="pt-BR" dirty="0">
                <a:solidFill>
                  <a:srgbClr val="A42F2C"/>
                </a:solidFill>
              </a:rPr>
              <a:t>Técnicas de Regressão</a:t>
            </a:r>
          </a:p>
        </p:txBody>
      </p:sp>
    </p:spTree>
    <p:extLst>
      <p:ext uri="{BB962C8B-B14F-4D97-AF65-F5344CB8AC3E}">
        <p14:creationId xmlns:p14="http://schemas.microsoft.com/office/powerpoint/2010/main" val="19465453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Regressão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A8D24-9133-435D-B6B1-297512A026C8}" type="slidenum">
              <a:rPr lang="pt-PT" smtClean="0"/>
              <a:pPr/>
              <a:t>19</a:t>
            </a:fld>
            <a:endParaRPr lang="pt-P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PT" dirty="0"/>
              <a:t>Quão bem uma determinada variável independente prevê outra variável dependente?</a:t>
            </a:r>
          </a:p>
          <a:p>
            <a:r>
              <a:rPr lang="pt-PT" dirty="0"/>
              <a:t>A regressão é um procedimento estatístico que determina a equação para a linha reta que melhor se ajusta a um conjunto específico de dados.</a:t>
            </a:r>
          </a:p>
        </p:txBody>
      </p:sp>
      <p:pic>
        <p:nvPicPr>
          <p:cNvPr id="7" name="Picture 2" descr="Observando como os dados na figura abaixo estão dispersos...">
            <a:extLst>
              <a:ext uri="{FF2B5EF4-FFF2-40B4-BE49-F238E27FC236}">
                <a16:creationId xmlns:a16="http://schemas.microsoft.com/office/drawing/2014/main" id="{238AC9B3-C019-42E0-9D55-789C583ED9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364" b="5242"/>
          <a:stretch/>
        </p:blipFill>
        <p:spPr bwMode="auto">
          <a:xfrm>
            <a:off x="6034354" y="2827884"/>
            <a:ext cx="3456384" cy="2788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State of Data Science. Who is a Data Scientist and What do… | by Sakchhi  Srivastava | Analytics Vidhya | Medium">
            <a:extLst>
              <a:ext uri="{FF2B5EF4-FFF2-40B4-BE49-F238E27FC236}">
                <a16:creationId xmlns:a16="http://schemas.microsoft.com/office/drawing/2014/main" id="{A5EAF465-0C5C-4AA3-BA8B-8A10C2625E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5936" y="2879994"/>
            <a:ext cx="4141065" cy="2736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30554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Resultado de imagem para decision tree drawi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4" t="10978" r="1663" b="15336"/>
          <a:stretch/>
        </p:blipFill>
        <p:spPr bwMode="auto">
          <a:xfrm>
            <a:off x="5760392" y="1426570"/>
            <a:ext cx="4320480" cy="4335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dirty="0"/>
              <a:t>Um Modelo: Árvores de Decisão</a:t>
            </a:r>
            <a:br>
              <a:rPr lang="pt-PT" dirty="0"/>
            </a:br>
            <a:r>
              <a:rPr lang="pt-PT" i="1" dirty="0"/>
              <a:t>(</a:t>
            </a:r>
            <a:r>
              <a:rPr lang="pt-PT" i="1" dirty="0" err="1"/>
              <a:t>Decision</a:t>
            </a:r>
            <a:r>
              <a:rPr lang="pt-PT" i="1" dirty="0"/>
              <a:t> </a:t>
            </a:r>
            <a:r>
              <a:rPr lang="pt-PT" i="1" dirty="0" err="1"/>
              <a:t>Trees</a:t>
            </a:r>
            <a:r>
              <a:rPr lang="pt-PT" i="1" dirty="0"/>
              <a:t>)</a:t>
            </a:r>
            <a:endParaRPr lang="pt-P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A8D24-9133-435D-B6B1-297512A026C8}" type="slidenum">
              <a:rPr lang="pt-PT" smtClean="0"/>
              <a:t>2</a:t>
            </a:fld>
            <a:endParaRPr lang="pt-P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PT" dirty="0"/>
              <a:t>Uma Árvore de Decisão é um grafo hierarquizado (árvore!) em que:</a:t>
            </a:r>
          </a:p>
          <a:p>
            <a:pPr lvl="1"/>
            <a:r>
              <a:rPr lang="pt-PT" dirty="0"/>
              <a:t>Cada ramo representa a seleção entre um conjunto de alternativas;</a:t>
            </a:r>
          </a:p>
          <a:p>
            <a:pPr lvl="1"/>
            <a:r>
              <a:rPr lang="pt-PT" dirty="0"/>
              <a:t>Cada folha representa uma decisão;</a:t>
            </a:r>
          </a:p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2572532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231;p4">
            <a:extLst>
              <a:ext uri="{FF2B5EF4-FFF2-40B4-BE49-F238E27FC236}">
                <a16:creationId xmlns:a16="http://schemas.microsoft.com/office/drawing/2014/main" id="{BC8AC49A-6BE5-4B18-97E2-DB0EDC652DA5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672160" y="2736503"/>
            <a:ext cx="5896469" cy="288031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Regressão Linear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A8D24-9133-435D-B6B1-297512A026C8}" type="slidenum">
              <a:rPr lang="pt-PT" smtClean="0"/>
              <a:pPr/>
              <a:t>20</a:t>
            </a:fld>
            <a:endParaRPr lang="pt-P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PT" dirty="0"/>
              <a:t>Tem como objetivo prever o valor de um resultado, Y, com base no valor de uma variável de previsão, X;</a:t>
            </a:r>
          </a:p>
          <a:p>
            <a:pPr lvl="1"/>
            <a:r>
              <a:rPr lang="pt-PT" dirty="0"/>
              <a:t>Como “encaixar” uma linha reta num conjunto de dados;</a:t>
            </a:r>
          </a:p>
          <a:p>
            <a:pPr lvl="1"/>
            <a:r>
              <a:rPr lang="pt-PT" dirty="0"/>
              <a:t>Usar esta linha para estimar a resolução de problemas.</a:t>
            </a:r>
          </a:p>
        </p:txBody>
      </p:sp>
    </p:spTree>
    <p:extLst>
      <p:ext uri="{BB962C8B-B14F-4D97-AF65-F5344CB8AC3E}">
        <p14:creationId xmlns:p14="http://schemas.microsoft.com/office/powerpoint/2010/main" val="36203936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Regressão Linear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A8D24-9133-435D-B6B1-297512A026C8}" type="slidenum">
              <a:rPr lang="pt-PT" smtClean="0"/>
              <a:pPr/>
              <a:t>21</a:t>
            </a:fld>
            <a:endParaRPr lang="pt-PT" dirty="0"/>
          </a:p>
        </p:txBody>
      </p:sp>
      <p:grpSp>
        <p:nvGrpSpPr>
          <p:cNvPr id="7" name="Group 50">
            <a:extLst>
              <a:ext uri="{FF2B5EF4-FFF2-40B4-BE49-F238E27FC236}">
                <a16:creationId xmlns:a16="http://schemas.microsoft.com/office/drawing/2014/main" id="{DAD9C589-ED7B-4E24-BACE-807E2AAF9ADB}"/>
              </a:ext>
            </a:extLst>
          </p:cNvPr>
          <p:cNvGrpSpPr>
            <a:grpSpLocks/>
          </p:cNvGrpSpPr>
          <p:nvPr/>
        </p:nvGrpSpPr>
        <p:grpSpPr bwMode="auto">
          <a:xfrm>
            <a:off x="1511920" y="1296343"/>
            <a:ext cx="6781800" cy="4267200"/>
            <a:chOff x="1066800" y="2286000"/>
            <a:chExt cx="6781800" cy="4267200"/>
          </a:xfrm>
        </p:grpSpPr>
        <p:grpSp>
          <p:nvGrpSpPr>
            <p:cNvPr id="9" name="Group 12">
              <a:extLst>
                <a:ext uri="{FF2B5EF4-FFF2-40B4-BE49-F238E27FC236}">
                  <a16:creationId xmlns:a16="http://schemas.microsoft.com/office/drawing/2014/main" id="{5F931AB0-85E5-4E75-9A7A-1CBCD14DBDF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66800" y="2286000"/>
              <a:ext cx="6781800" cy="4267200"/>
              <a:chOff x="180" y="1620"/>
              <a:chExt cx="7380" cy="4860"/>
            </a:xfrm>
          </p:grpSpPr>
          <p:sp>
            <p:nvSpPr>
              <p:cNvPr id="11" name="Text Box 13">
                <a:extLst>
                  <a:ext uri="{FF2B5EF4-FFF2-40B4-BE49-F238E27FC236}">
                    <a16:creationId xmlns:a16="http://schemas.microsoft.com/office/drawing/2014/main" id="{3D186DD8-2BA6-4C55-9955-9D5C37FA984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220" y="2838"/>
                <a:ext cx="720" cy="3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just">
                  <a:spcAft>
                    <a:spcPts val="1000"/>
                  </a:spcAft>
                </a:pPr>
                <a:r>
                  <a:rPr lang="en-US" altLang="pt-PT" sz="2000">
                    <a:latin typeface="NewsGotT" pitchFamily="2" charset="0"/>
                  </a:rPr>
                  <a:t>   </a:t>
                </a:r>
                <a:r>
                  <a:rPr lang="en-US" altLang="pt-PT" sz="2000">
                    <a:latin typeface="NewsGotT" pitchFamily="2" charset="0"/>
                    <a:sym typeface="Symbol" panose="05050102010706020507" pitchFamily="18" charset="2"/>
                  </a:rPr>
                  <a:t></a:t>
                </a:r>
                <a:r>
                  <a:rPr lang="en-US" altLang="pt-PT" sz="2000">
                    <a:latin typeface="NewsGotT" pitchFamily="2" charset="0"/>
                  </a:rPr>
                  <a:t>y</a:t>
                </a:r>
                <a:endParaRPr lang="en-US" altLang="pt-PT">
                  <a:latin typeface="NewsGotT" pitchFamily="2" charset="0"/>
                </a:endParaRPr>
              </a:p>
            </p:txBody>
          </p:sp>
          <p:sp>
            <p:nvSpPr>
              <p:cNvPr id="12" name="Text Box 14">
                <a:extLst>
                  <a:ext uri="{FF2B5EF4-FFF2-40B4-BE49-F238E27FC236}">
                    <a16:creationId xmlns:a16="http://schemas.microsoft.com/office/drawing/2014/main" id="{4F8E3DCD-099B-4A51-AD86-F8506B8F143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500" y="3378"/>
                <a:ext cx="900" cy="3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pt-PT" altLang="pt-PT">
                  <a:latin typeface="NewsGotT" pitchFamily="2" charset="0"/>
                </a:endParaRPr>
              </a:p>
            </p:txBody>
          </p:sp>
          <p:sp>
            <p:nvSpPr>
              <p:cNvPr id="13" name="Line 15">
                <a:extLst>
                  <a:ext uri="{FF2B5EF4-FFF2-40B4-BE49-F238E27FC236}">
                    <a16:creationId xmlns:a16="http://schemas.microsoft.com/office/drawing/2014/main" id="{BEE19242-987E-4282-9656-5CCB4631F14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00" y="1620"/>
                <a:ext cx="0" cy="432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triangle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PT" sz="1200">
                  <a:latin typeface="NewsGotT" pitchFamily="2" charset="0"/>
                </a:endParaRPr>
              </a:p>
            </p:txBody>
          </p:sp>
          <p:sp>
            <p:nvSpPr>
              <p:cNvPr id="14" name="Oval 16">
                <a:extLst>
                  <a:ext uri="{FF2B5EF4-FFF2-40B4-BE49-F238E27FC236}">
                    <a16:creationId xmlns:a16="http://schemas.microsoft.com/office/drawing/2014/main" id="{1B865949-9D3F-459A-86A5-B53677023E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60" y="4396"/>
                <a:ext cx="72" cy="72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pt-PT" altLang="pt-PT">
                  <a:latin typeface="NewsGotT" pitchFamily="2" charset="0"/>
                </a:endParaRPr>
              </a:p>
            </p:txBody>
          </p:sp>
          <p:sp>
            <p:nvSpPr>
              <p:cNvPr id="15" name="Oval 17">
                <a:extLst>
                  <a:ext uri="{FF2B5EF4-FFF2-40B4-BE49-F238E27FC236}">
                    <a16:creationId xmlns:a16="http://schemas.microsoft.com/office/drawing/2014/main" id="{26C8426D-F262-4003-A663-8770998A7F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80" y="4396"/>
                <a:ext cx="72" cy="72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pt-PT" altLang="pt-PT">
                  <a:latin typeface="NewsGotT" pitchFamily="2" charset="0"/>
                </a:endParaRPr>
              </a:p>
            </p:txBody>
          </p:sp>
          <p:sp>
            <p:nvSpPr>
              <p:cNvPr id="16" name="Oval 18">
                <a:extLst>
                  <a:ext uri="{FF2B5EF4-FFF2-40B4-BE49-F238E27FC236}">
                    <a16:creationId xmlns:a16="http://schemas.microsoft.com/office/drawing/2014/main" id="{AC47B8C2-A659-4D5D-834B-242E512489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20" y="5178"/>
                <a:ext cx="72" cy="72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pt-PT" altLang="pt-PT">
                  <a:latin typeface="NewsGotT" pitchFamily="2" charset="0"/>
                </a:endParaRPr>
              </a:p>
            </p:txBody>
          </p:sp>
          <p:sp>
            <p:nvSpPr>
              <p:cNvPr id="17" name="Oval 19">
                <a:extLst>
                  <a:ext uri="{FF2B5EF4-FFF2-40B4-BE49-F238E27FC236}">
                    <a16:creationId xmlns:a16="http://schemas.microsoft.com/office/drawing/2014/main" id="{25A76C24-495C-46BE-94C6-F819CFC8F7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80" y="4098"/>
                <a:ext cx="72" cy="72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pt-PT" altLang="pt-PT">
                  <a:latin typeface="NewsGotT" pitchFamily="2" charset="0"/>
                </a:endParaRPr>
              </a:p>
            </p:txBody>
          </p:sp>
          <p:sp>
            <p:nvSpPr>
              <p:cNvPr id="18" name="Oval 20">
                <a:extLst>
                  <a:ext uri="{FF2B5EF4-FFF2-40B4-BE49-F238E27FC236}">
                    <a16:creationId xmlns:a16="http://schemas.microsoft.com/office/drawing/2014/main" id="{1C2DE591-58D2-4084-9279-C992848E1D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20" y="3240"/>
                <a:ext cx="72" cy="72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pt-PT" altLang="pt-PT">
                  <a:latin typeface="NewsGotT" pitchFamily="2" charset="0"/>
                </a:endParaRPr>
              </a:p>
            </p:txBody>
          </p:sp>
          <p:sp>
            <p:nvSpPr>
              <p:cNvPr id="19" name="Oval 21">
                <a:extLst>
                  <a:ext uri="{FF2B5EF4-FFF2-40B4-BE49-F238E27FC236}">
                    <a16:creationId xmlns:a16="http://schemas.microsoft.com/office/drawing/2014/main" id="{5C6FF649-2091-4249-81E1-E282CEB97F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60" y="3738"/>
                <a:ext cx="72" cy="72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pt-PT" altLang="pt-PT">
                  <a:latin typeface="NewsGotT" pitchFamily="2" charset="0"/>
                </a:endParaRPr>
              </a:p>
            </p:txBody>
          </p:sp>
          <p:sp>
            <p:nvSpPr>
              <p:cNvPr id="20" name="Oval 22">
                <a:extLst>
                  <a:ext uri="{FF2B5EF4-FFF2-40B4-BE49-F238E27FC236}">
                    <a16:creationId xmlns:a16="http://schemas.microsoft.com/office/drawing/2014/main" id="{78C67896-6970-4F4A-80E6-D3926061CA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20" y="2700"/>
                <a:ext cx="72" cy="72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pt-PT" altLang="pt-PT">
                  <a:latin typeface="NewsGotT" pitchFamily="2" charset="0"/>
                </a:endParaRPr>
              </a:p>
            </p:txBody>
          </p:sp>
          <p:sp>
            <p:nvSpPr>
              <p:cNvPr id="21" name="Oval 23">
                <a:extLst>
                  <a:ext uri="{FF2B5EF4-FFF2-40B4-BE49-F238E27FC236}">
                    <a16:creationId xmlns:a16="http://schemas.microsoft.com/office/drawing/2014/main" id="{AAF71E37-19A7-44D0-A52E-27A74044DF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40" y="3120"/>
                <a:ext cx="72" cy="72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pt-PT" altLang="pt-PT">
                  <a:latin typeface="NewsGotT" pitchFamily="2" charset="0"/>
                </a:endParaRPr>
              </a:p>
            </p:txBody>
          </p:sp>
          <p:sp>
            <p:nvSpPr>
              <p:cNvPr id="22" name="Line 24">
                <a:extLst>
                  <a:ext uri="{FF2B5EF4-FFF2-40B4-BE49-F238E27FC236}">
                    <a16:creationId xmlns:a16="http://schemas.microsoft.com/office/drawing/2014/main" id="{BDE89CAA-3911-443A-BD4A-355F39BF25C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957" y="2054"/>
                <a:ext cx="5940" cy="306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PT" sz="1200">
                  <a:latin typeface="NewsGotT" pitchFamily="2" charset="0"/>
                </a:endParaRPr>
              </a:p>
            </p:txBody>
          </p:sp>
          <p:sp>
            <p:nvSpPr>
              <p:cNvPr id="23" name="Line 25">
                <a:extLst>
                  <a:ext uri="{FF2B5EF4-FFF2-40B4-BE49-F238E27FC236}">
                    <a16:creationId xmlns:a16="http://schemas.microsoft.com/office/drawing/2014/main" id="{ACF5D5B7-6B25-47BB-92B7-7A08C858F48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5400" y="2838"/>
                <a:ext cx="0" cy="54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PT" sz="1200">
                  <a:latin typeface="NewsGotT" pitchFamily="2" charset="0"/>
                </a:endParaRPr>
              </a:p>
            </p:txBody>
          </p:sp>
          <p:sp>
            <p:nvSpPr>
              <p:cNvPr id="24" name="Line 26">
                <a:extLst>
                  <a:ext uri="{FF2B5EF4-FFF2-40B4-BE49-F238E27FC236}">
                    <a16:creationId xmlns:a16="http://schemas.microsoft.com/office/drawing/2014/main" id="{F12B2945-31F3-49FE-ACA0-A6940E70C1D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20" y="3378"/>
                <a:ext cx="108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PT" sz="1200">
                  <a:latin typeface="NewsGotT" pitchFamily="2" charset="0"/>
                </a:endParaRPr>
              </a:p>
            </p:txBody>
          </p:sp>
          <p:sp>
            <p:nvSpPr>
              <p:cNvPr id="25" name="Oval 27">
                <a:extLst>
                  <a:ext uri="{FF2B5EF4-FFF2-40B4-BE49-F238E27FC236}">
                    <a16:creationId xmlns:a16="http://schemas.microsoft.com/office/drawing/2014/main" id="{9518E91B-0281-49E2-90CB-F6F9317600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80" y="3978"/>
                <a:ext cx="72" cy="72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pt-PT" altLang="pt-PT">
                  <a:latin typeface="NewsGotT" pitchFamily="2" charset="0"/>
                </a:endParaRPr>
              </a:p>
            </p:txBody>
          </p:sp>
          <p:sp>
            <p:nvSpPr>
              <p:cNvPr id="26" name="Oval 28">
                <a:extLst>
                  <a:ext uri="{FF2B5EF4-FFF2-40B4-BE49-F238E27FC236}">
                    <a16:creationId xmlns:a16="http://schemas.microsoft.com/office/drawing/2014/main" id="{B1AE49E0-30F8-419D-9B45-19693C4418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20" y="4756"/>
                <a:ext cx="72" cy="72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pt-PT" altLang="pt-PT">
                  <a:latin typeface="NewsGotT" pitchFamily="2" charset="0"/>
                </a:endParaRPr>
              </a:p>
            </p:txBody>
          </p:sp>
          <p:sp>
            <p:nvSpPr>
              <p:cNvPr id="27" name="Oval 29">
                <a:extLst>
                  <a:ext uri="{FF2B5EF4-FFF2-40B4-BE49-F238E27FC236}">
                    <a16:creationId xmlns:a16="http://schemas.microsoft.com/office/drawing/2014/main" id="{6FF0461F-939E-4309-8B62-7189B5C69E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0" y="2298"/>
                <a:ext cx="72" cy="72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pt-PT" altLang="pt-PT">
                  <a:latin typeface="NewsGotT" pitchFamily="2" charset="0"/>
                </a:endParaRPr>
              </a:p>
            </p:txBody>
          </p:sp>
          <p:sp>
            <p:nvSpPr>
              <p:cNvPr id="28" name="Oval 30">
                <a:extLst>
                  <a:ext uri="{FF2B5EF4-FFF2-40B4-BE49-F238E27FC236}">
                    <a16:creationId xmlns:a16="http://schemas.microsoft.com/office/drawing/2014/main" id="{9109B159-77F0-4D9F-A568-409D24BCB0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0" y="2838"/>
                <a:ext cx="72" cy="72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pt-PT" altLang="pt-PT">
                  <a:latin typeface="NewsGotT" pitchFamily="2" charset="0"/>
                </a:endParaRPr>
              </a:p>
            </p:txBody>
          </p:sp>
          <p:sp>
            <p:nvSpPr>
              <p:cNvPr id="29" name="Oval 31">
                <a:extLst>
                  <a:ext uri="{FF2B5EF4-FFF2-40B4-BE49-F238E27FC236}">
                    <a16:creationId xmlns:a16="http://schemas.microsoft.com/office/drawing/2014/main" id="{DC734388-95F3-4D83-ADB3-86DAD89A1D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20" y="3738"/>
                <a:ext cx="72" cy="72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pt-PT" altLang="pt-PT">
                  <a:latin typeface="NewsGotT" pitchFamily="2" charset="0"/>
                </a:endParaRPr>
              </a:p>
            </p:txBody>
          </p:sp>
          <p:sp>
            <p:nvSpPr>
              <p:cNvPr id="30" name="Line 32">
                <a:extLst>
                  <a:ext uri="{FF2B5EF4-FFF2-40B4-BE49-F238E27FC236}">
                    <a16:creationId xmlns:a16="http://schemas.microsoft.com/office/drawing/2014/main" id="{A82EB7C6-D93D-462B-A1D3-86593995C2B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40" y="5940"/>
                <a:ext cx="0" cy="1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PT" sz="1200">
                  <a:latin typeface="NewsGotT" pitchFamily="2" charset="0"/>
                </a:endParaRPr>
              </a:p>
            </p:txBody>
          </p:sp>
          <p:sp>
            <p:nvSpPr>
              <p:cNvPr id="31" name="Line 33">
                <a:extLst>
                  <a:ext uri="{FF2B5EF4-FFF2-40B4-BE49-F238E27FC236}">
                    <a16:creationId xmlns:a16="http://schemas.microsoft.com/office/drawing/2014/main" id="{A6B39BF4-35DA-4B24-802F-608FB68A594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900" y="4998"/>
                <a:ext cx="243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PT" sz="1200">
                  <a:latin typeface="NewsGotT" pitchFamily="2" charset="0"/>
                </a:endParaRPr>
              </a:p>
            </p:txBody>
          </p:sp>
          <p:sp>
            <p:nvSpPr>
              <p:cNvPr id="32" name="Line 34">
                <a:extLst>
                  <a:ext uri="{FF2B5EF4-FFF2-40B4-BE49-F238E27FC236}">
                    <a16:creationId xmlns:a16="http://schemas.microsoft.com/office/drawing/2014/main" id="{127D3F19-9D6E-42C4-94CF-3C01C1E70E6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40" y="4098"/>
                <a:ext cx="0" cy="9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PT" sz="1200">
                  <a:latin typeface="NewsGotT" pitchFamily="2" charset="0"/>
                </a:endParaRPr>
              </a:p>
            </p:txBody>
          </p:sp>
          <p:sp>
            <p:nvSpPr>
              <p:cNvPr id="33" name="Oval 35">
                <a:extLst>
                  <a:ext uri="{FF2B5EF4-FFF2-40B4-BE49-F238E27FC236}">
                    <a16:creationId xmlns:a16="http://schemas.microsoft.com/office/drawing/2014/main" id="{269D7FA7-655B-45A5-BCD3-9759450247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90" y="4907"/>
                <a:ext cx="130" cy="130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pt-PT" altLang="pt-PT">
                  <a:latin typeface="NewsGotT" pitchFamily="2" charset="0"/>
                </a:endParaRPr>
              </a:p>
            </p:txBody>
          </p:sp>
          <p:sp>
            <p:nvSpPr>
              <p:cNvPr id="34" name="Oval 36">
                <a:extLst>
                  <a:ext uri="{FF2B5EF4-FFF2-40B4-BE49-F238E27FC236}">
                    <a16:creationId xmlns:a16="http://schemas.microsoft.com/office/drawing/2014/main" id="{E6D0717C-7D22-4109-A00A-A4FFF58D2D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90" y="3918"/>
                <a:ext cx="130" cy="130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pt-PT" altLang="pt-PT">
                  <a:latin typeface="NewsGotT" pitchFamily="2" charset="0"/>
                </a:endParaRPr>
              </a:p>
            </p:txBody>
          </p:sp>
          <p:sp>
            <p:nvSpPr>
              <p:cNvPr id="35" name="Text Box 37">
                <a:extLst>
                  <a:ext uri="{FF2B5EF4-FFF2-40B4-BE49-F238E27FC236}">
                    <a16:creationId xmlns:a16="http://schemas.microsoft.com/office/drawing/2014/main" id="{12C83D2D-39C0-4EF0-A9F6-43329EBF709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880" y="6120"/>
                <a:ext cx="900" cy="3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Aft>
                    <a:spcPts val="1000"/>
                  </a:spcAft>
                </a:pPr>
                <a:r>
                  <a:rPr lang="en-US" altLang="pt-PT" sz="2000">
                    <a:latin typeface="NewsGotT" pitchFamily="2" charset="0"/>
                  </a:rPr>
                  <a:t>   x</a:t>
                </a:r>
                <a:r>
                  <a:rPr lang="en-US" altLang="pt-PT" sz="2000" i="1" baseline="-25000">
                    <a:latin typeface="NewsGotT" pitchFamily="2" charset="0"/>
                  </a:rPr>
                  <a:t>i</a:t>
                </a:r>
                <a:endParaRPr lang="en-US" altLang="pt-PT">
                  <a:latin typeface="NewsGotT" pitchFamily="2" charset="0"/>
                </a:endParaRPr>
              </a:p>
            </p:txBody>
          </p:sp>
          <p:sp>
            <p:nvSpPr>
              <p:cNvPr id="36" name="Line 38">
                <a:extLst>
                  <a:ext uri="{FF2B5EF4-FFF2-40B4-BE49-F238E27FC236}">
                    <a16:creationId xmlns:a16="http://schemas.microsoft.com/office/drawing/2014/main" id="{F6322F27-F7D7-4CBF-9AF1-AB422D0059C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00" y="5940"/>
                <a:ext cx="648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PT" sz="1200">
                  <a:latin typeface="NewsGotT" pitchFamily="2" charset="0"/>
                </a:endParaRPr>
              </a:p>
            </p:txBody>
          </p:sp>
          <p:sp>
            <p:nvSpPr>
              <p:cNvPr id="37" name="Line 39">
                <a:extLst>
                  <a:ext uri="{FF2B5EF4-FFF2-40B4-BE49-F238E27FC236}">
                    <a16:creationId xmlns:a16="http://schemas.microsoft.com/office/drawing/2014/main" id="{67FDA0CE-FDDC-4F96-A5E0-FEB945558DD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900" y="3918"/>
                <a:ext cx="243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PT" sz="1200">
                  <a:latin typeface="NewsGotT" pitchFamily="2" charset="0"/>
                </a:endParaRPr>
              </a:p>
            </p:txBody>
          </p:sp>
          <p:sp>
            <p:nvSpPr>
              <p:cNvPr id="38" name="Text Box 40">
                <a:extLst>
                  <a:ext uri="{FF2B5EF4-FFF2-40B4-BE49-F238E27FC236}">
                    <a16:creationId xmlns:a16="http://schemas.microsoft.com/office/drawing/2014/main" id="{7B60B0D9-0DFA-4FA7-8550-C01A1D288F8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60" y="4875"/>
                <a:ext cx="540" cy="3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Aft>
                    <a:spcPts val="1000"/>
                  </a:spcAft>
                </a:pPr>
                <a:r>
                  <a:rPr lang="en-US" altLang="pt-PT" sz="2000" dirty="0">
                    <a:latin typeface="NewsGotT" pitchFamily="2" charset="0"/>
                  </a:rPr>
                  <a:t>   </a:t>
                </a:r>
                <a:r>
                  <a:rPr lang="en-US" altLang="pt-PT" sz="2000" dirty="0" err="1">
                    <a:latin typeface="NewsGotT" pitchFamily="2" charset="0"/>
                  </a:rPr>
                  <a:t>y</a:t>
                </a:r>
                <a:r>
                  <a:rPr lang="en-US" altLang="pt-PT" sz="2000" i="1" baseline="-25000" dirty="0" err="1">
                    <a:latin typeface="NewsGotT" pitchFamily="2" charset="0"/>
                  </a:rPr>
                  <a:t>i</a:t>
                </a:r>
                <a:endParaRPr lang="en-US" altLang="pt-PT" dirty="0">
                  <a:latin typeface="NewsGotT" pitchFamily="2" charset="0"/>
                </a:endParaRPr>
              </a:p>
            </p:txBody>
          </p:sp>
          <p:sp>
            <p:nvSpPr>
              <p:cNvPr id="39" name="AutoShape 41">
                <a:extLst>
                  <a:ext uri="{FF2B5EF4-FFF2-40B4-BE49-F238E27FC236}">
                    <a16:creationId xmlns:a16="http://schemas.microsoft.com/office/drawing/2014/main" id="{C52DADC2-8198-4309-A2C4-2744487F46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20" y="3918"/>
                <a:ext cx="360" cy="1080"/>
              </a:xfrm>
              <a:prstGeom prst="rightBrace">
                <a:avLst>
                  <a:gd name="adj1" fmla="val 25000"/>
                  <a:gd name="adj2" fmla="val 50000"/>
                </a:avLst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pt-PT" altLang="pt-PT">
                  <a:latin typeface="NewsGotT" pitchFamily="2" charset="0"/>
                </a:endParaRPr>
              </a:p>
            </p:txBody>
          </p:sp>
          <p:sp>
            <p:nvSpPr>
              <p:cNvPr id="40" name="Text Box 42">
                <a:extLst>
                  <a:ext uri="{FF2B5EF4-FFF2-40B4-BE49-F238E27FC236}">
                    <a16:creationId xmlns:a16="http://schemas.microsoft.com/office/drawing/2014/main" id="{99481D90-9332-47D9-A580-8BB2943B104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780" y="4278"/>
                <a:ext cx="720" cy="3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Aft>
                    <a:spcPts val="1000"/>
                  </a:spcAft>
                </a:pPr>
                <a:r>
                  <a:rPr lang="en-US" altLang="pt-PT" sz="2000">
                    <a:latin typeface="NewsGotT" pitchFamily="2" charset="0"/>
                  </a:rPr>
                  <a:t>   </a:t>
                </a:r>
                <a:r>
                  <a:rPr lang="en-US" altLang="pt-PT" sz="2000">
                    <a:latin typeface="NewsGotT" pitchFamily="2" charset="0"/>
                    <a:sym typeface="Symbol" panose="05050102010706020507" pitchFamily="18" charset="2"/>
                  </a:rPr>
                  <a:t></a:t>
                </a:r>
                <a:r>
                  <a:rPr lang="en-US" altLang="pt-PT" sz="2000" i="1" baseline="-25000">
                    <a:latin typeface="NewsGotT" pitchFamily="2" charset="0"/>
                  </a:rPr>
                  <a:t>i</a:t>
                </a:r>
                <a:endParaRPr lang="en-US" altLang="pt-PT">
                  <a:latin typeface="NewsGotT" pitchFamily="2" charset="0"/>
                </a:endParaRPr>
              </a:p>
            </p:txBody>
          </p:sp>
          <p:sp>
            <p:nvSpPr>
              <p:cNvPr id="41" name="Text Box 43">
                <a:extLst>
                  <a:ext uri="{FF2B5EF4-FFF2-40B4-BE49-F238E27FC236}">
                    <a16:creationId xmlns:a16="http://schemas.microsoft.com/office/drawing/2014/main" id="{FEA05708-DF0F-49B1-909F-4C59590F176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258" y="5352"/>
                <a:ext cx="2340" cy="5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Aft>
                    <a:spcPts val="1000"/>
                  </a:spcAft>
                </a:pPr>
                <a:r>
                  <a:rPr lang="en-US" altLang="pt-PT" sz="2000" dirty="0">
                    <a:latin typeface="NewsGotT" pitchFamily="2" charset="0"/>
                  </a:rPr>
                  <a:t>Intercept </a:t>
                </a:r>
                <a:r>
                  <a:rPr lang="en-US" altLang="pt-PT" sz="2000" dirty="0">
                    <a:latin typeface="+mn-lt"/>
                  </a:rPr>
                  <a:t>=</a:t>
                </a:r>
                <a:r>
                  <a:rPr lang="en-US" altLang="pt-PT" sz="2000" dirty="0">
                    <a:latin typeface="NewsGotT" pitchFamily="2" charset="0"/>
                  </a:rPr>
                  <a:t> </a:t>
                </a:r>
                <a:r>
                  <a:rPr lang="en-US" altLang="pt-PT" dirty="0">
                    <a:latin typeface="NewsGotT" pitchFamily="2" charset="0"/>
                    <a:sym typeface="Symbol" panose="05050102010706020507" pitchFamily="18" charset="2"/>
                  </a:rPr>
                  <a:t></a:t>
                </a:r>
                <a:r>
                  <a:rPr lang="en-US" altLang="pt-PT" baseline="-25000" dirty="0">
                    <a:latin typeface="NewsGotT" pitchFamily="2" charset="0"/>
                  </a:rPr>
                  <a:t>0</a:t>
                </a:r>
                <a:r>
                  <a:rPr lang="en-US" altLang="pt-PT" dirty="0">
                    <a:latin typeface="NewsGotT" pitchFamily="2" charset="0"/>
                  </a:rPr>
                  <a:t>  </a:t>
                </a:r>
              </a:p>
            </p:txBody>
          </p:sp>
          <p:sp>
            <p:nvSpPr>
              <p:cNvPr id="42" name="Line 45">
                <a:extLst>
                  <a:ext uri="{FF2B5EF4-FFF2-40B4-BE49-F238E27FC236}">
                    <a16:creationId xmlns:a16="http://schemas.microsoft.com/office/drawing/2014/main" id="{3C6101CE-4B11-4FA9-AD37-9E977E3CDB8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400" y="3378"/>
                <a:ext cx="360" cy="54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PT" sz="1200">
                  <a:latin typeface="NewsGotT" pitchFamily="2" charset="0"/>
                </a:endParaRPr>
              </a:p>
            </p:txBody>
          </p:sp>
          <p:sp>
            <p:nvSpPr>
              <p:cNvPr id="43" name="Text Box 46">
                <a:extLst>
                  <a:ext uri="{FF2B5EF4-FFF2-40B4-BE49-F238E27FC236}">
                    <a16:creationId xmlns:a16="http://schemas.microsoft.com/office/drawing/2014/main" id="{7CC89826-0B2A-4D45-B9CE-68B10FDED69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875" y="3918"/>
                <a:ext cx="2685" cy="9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Aft>
                    <a:spcPts val="1000"/>
                  </a:spcAft>
                </a:pPr>
                <a:r>
                  <a:rPr lang="en-US" altLang="pt-PT" sz="2000" dirty="0">
                    <a:latin typeface="NewsGotT" pitchFamily="2" charset="0"/>
                  </a:rPr>
                  <a:t>   slope (</a:t>
                </a:r>
                <a:r>
                  <a:rPr lang="en-US" altLang="pt-PT" sz="2000" dirty="0">
                    <a:latin typeface="NewsGotT" pitchFamily="2" charset="0"/>
                    <a:sym typeface="Symbol" panose="05050102010706020507" pitchFamily="18" charset="2"/>
                  </a:rPr>
                  <a:t></a:t>
                </a:r>
                <a:r>
                  <a:rPr lang="en-US" altLang="pt-PT" sz="2000" baseline="-25000" dirty="0">
                    <a:latin typeface="NewsGotT" pitchFamily="2" charset="0"/>
                  </a:rPr>
                  <a:t>1</a:t>
                </a:r>
                <a:r>
                  <a:rPr lang="en-US" altLang="pt-PT" sz="2000" dirty="0">
                    <a:latin typeface="NewsGotT" pitchFamily="2" charset="0"/>
                  </a:rPr>
                  <a:t>) </a:t>
                </a:r>
                <a:r>
                  <a:rPr lang="en-US" altLang="pt-PT" sz="2000" dirty="0">
                    <a:latin typeface="+mn-lt"/>
                  </a:rPr>
                  <a:t>=</a:t>
                </a:r>
                <a:r>
                  <a:rPr lang="en-US" altLang="pt-PT" sz="2000" dirty="0">
                    <a:latin typeface="NewsGotT" pitchFamily="2" charset="0"/>
                  </a:rPr>
                  <a:t> </a:t>
                </a:r>
                <a:r>
                  <a:rPr lang="en-US" altLang="pt-PT" sz="2000" dirty="0">
                    <a:latin typeface="NewsGotT" pitchFamily="2" charset="0"/>
                    <a:sym typeface="Symbol" panose="05050102010706020507" pitchFamily="18" charset="2"/>
                  </a:rPr>
                  <a:t></a:t>
                </a:r>
                <a:r>
                  <a:rPr lang="en-US" altLang="pt-PT" sz="2000" dirty="0">
                    <a:latin typeface="NewsGotT" pitchFamily="2" charset="0"/>
                  </a:rPr>
                  <a:t>y / </a:t>
                </a:r>
                <a:r>
                  <a:rPr lang="en-US" altLang="pt-PT" sz="2000" dirty="0">
                    <a:latin typeface="NewsGotT" pitchFamily="2" charset="0"/>
                    <a:sym typeface="Symbol" panose="05050102010706020507" pitchFamily="18" charset="2"/>
                  </a:rPr>
                  <a:t></a:t>
                </a:r>
                <a:r>
                  <a:rPr lang="en-US" altLang="pt-PT" sz="2000" dirty="0">
                    <a:latin typeface="NewsGotT" pitchFamily="2" charset="0"/>
                  </a:rPr>
                  <a:t>x</a:t>
                </a:r>
              </a:p>
              <a:p>
                <a:pPr algn="ctr">
                  <a:spcAft>
                    <a:spcPts val="1000"/>
                  </a:spcAft>
                </a:pPr>
                <a:r>
                  <a:rPr lang="en-US" altLang="pt-PT" sz="2000" dirty="0">
                    <a:latin typeface="NewsGotT" pitchFamily="2" charset="0"/>
                  </a:rPr>
                  <a:t>       </a:t>
                </a:r>
                <a:endParaRPr lang="en-US" altLang="pt-PT" dirty="0">
                  <a:latin typeface="NewsGotT" pitchFamily="2" charset="0"/>
                </a:endParaRPr>
              </a:p>
            </p:txBody>
          </p:sp>
          <p:sp>
            <p:nvSpPr>
              <p:cNvPr id="44" name="Text Box 48">
                <a:extLst>
                  <a:ext uri="{FF2B5EF4-FFF2-40B4-BE49-F238E27FC236}">
                    <a16:creationId xmlns:a16="http://schemas.microsoft.com/office/drawing/2014/main" id="{50801ECD-7AAC-4F60-A416-6F7048C9E4F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300" y="6120"/>
                <a:ext cx="900" cy="3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Aft>
                    <a:spcPts val="1000"/>
                  </a:spcAft>
                </a:pPr>
                <a:r>
                  <a:rPr lang="en-US" altLang="pt-PT" sz="2000">
                    <a:latin typeface="NewsGotT" pitchFamily="2" charset="0"/>
                  </a:rPr>
                  <a:t>   </a:t>
                </a:r>
                <a:r>
                  <a:rPr lang="en-US" altLang="pt-PT" sz="2000" b="1">
                    <a:latin typeface="NewsGotT" pitchFamily="2" charset="0"/>
                  </a:rPr>
                  <a:t>X</a:t>
                </a:r>
                <a:endParaRPr lang="en-US" altLang="pt-PT">
                  <a:latin typeface="NewsGotT" pitchFamily="2" charset="0"/>
                </a:endParaRPr>
              </a:p>
            </p:txBody>
          </p:sp>
          <p:sp>
            <p:nvSpPr>
              <p:cNvPr id="45" name="Text Box 49">
                <a:extLst>
                  <a:ext uri="{FF2B5EF4-FFF2-40B4-BE49-F238E27FC236}">
                    <a16:creationId xmlns:a16="http://schemas.microsoft.com/office/drawing/2014/main" id="{83CF004C-118F-4F1C-AD0A-7CCDDA364C4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80" y="1980"/>
                <a:ext cx="660" cy="3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Aft>
                    <a:spcPts val="1000"/>
                  </a:spcAft>
                </a:pPr>
                <a:r>
                  <a:rPr lang="en-US" altLang="pt-PT" sz="2000">
                    <a:latin typeface="NewsGotT" pitchFamily="2" charset="0"/>
                  </a:rPr>
                  <a:t>   </a:t>
                </a:r>
                <a:r>
                  <a:rPr lang="en-US" altLang="pt-PT" sz="2000" b="1">
                    <a:latin typeface="NewsGotT" pitchFamily="2" charset="0"/>
                  </a:rPr>
                  <a:t>Y</a:t>
                </a:r>
                <a:endParaRPr lang="en-US" altLang="pt-PT">
                  <a:latin typeface="NewsGotT" pitchFamily="2" charset="0"/>
                </a:endParaRPr>
              </a:p>
            </p:txBody>
          </p:sp>
          <p:sp>
            <p:nvSpPr>
              <p:cNvPr id="46" name="Line 44">
                <a:extLst>
                  <a:ext uri="{FF2B5EF4-FFF2-40B4-BE49-F238E27FC236}">
                    <a16:creationId xmlns:a16="http://schemas.microsoft.com/office/drawing/2014/main" id="{E14C6BDB-50B9-4152-BBBA-D86EA008046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009" y="5265"/>
                <a:ext cx="415" cy="26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PT" sz="1200">
                  <a:latin typeface="NewsGotT" pitchFamily="2" charset="0"/>
                </a:endParaRPr>
              </a:p>
            </p:txBody>
          </p:sp>
        </p:grpSp>
        <p:sp>
          <p:nvSpPr>
            <p:cNvPr id="10" name="Rectangle 49">
              <a:extLst>
                <a:ext uri="{FF2B5EF4-FFF2-40B4-BE49-F238E27FC236}">
                  <a16:creationId xmlns:a16="http://schemas.microsoft.com/office/drawing/2014/main" id="{C434830B-5B6C-403C-9337-14F07D5F08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35702" y="3957638"/>
              <a:ext cx="433132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pt-PT" sz="2000">
                  <a:latin typeface="NewsGotT" pitchFamily="2" charset="0"/>
                  <a:sym typeface="Symbol" panose="05050102010706020507" pitchFamily="18" charset="2"/>
                </a:rPr>
                <a:t></a:t>
              </a:r>
              <a:r>
                <a:rPr lang="en-US" altLang="pt-PT" sz="2000">
                  <a:latin typeface="NewsGotT" pitchFamily="2" charset="0"/>
                </a:rPr>
                <a:t>x</a:t>
              </a:r>
            </a:p>
          </p:txBody>
        </p:sp>
      </p:grpSp>
      <p:sp>
        <p:nvSpPr>
          <p:cNvPr id="47" name="Text Box 44">
            <a:extLst>
              <a:ext uri="{FF2B5EF4-FFF2-40B4-BE49-F238E27FC236}">
                <a16:creationId xmlns:a16="http://schemas.microsoft.com/office/drawing/2014/main" id="{00FA0085-B308-4190-98E3-699C452E48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69120" y="5182543"/>
            <a:ext cx="31130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pt-PT" sz="2000">
                <a:latin typeface="NewsGotT" pitchFamily="2" charset="0"/>
              </a:rPr>
              <a:t>0</a:t>
            </a:r>
          </a:p>
        </p:txBody>
      </p:sp>
      <p:sp>
        <p:nvSpPr>
          <p:cNvPr id="48" name="Content Placeholder 63">
            <a:extLst>
              <a:ext uri="{FF2B5EF4-FFF2-40B4-BE49-F238E27FC236}">
                <a16:creationId xmlns:a16="http://schemas.microsoft.com/office/drawing/2014/main" id="{57395945-20E8-494F-9E02-CABCC54217DF}"/>
              </a:ext>
            </a:extLst>
          </p:cNvPr>
          <p:cNvSpPr>
            <a:spLocks/>
          </p:cNvSpPr>
          <p:nvPr/>
        </p:nvSpPr>
        <p:spPr bwMode="auto">
          <a:xfrm>
            <a:off x="5895278" y="4306086"/>
            <a:ext cx="4002836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marL="0" indent="0">
              <a:spcBef>
                <a:spcPct val="20000"/>
              </a:spcBef>
            </a:pPr>
            <a:r>
              <a:rPr lang="en-GB" altLang="pt-PT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ewsGotT" pitchFamily="2" charset="0"/>
              </a:rPr>
              <a:t>Model: Y</a:t>
            </a:r>
            <a:r>
              <a:rPr lang="en-GB" altLang="pt-PT" sz="2800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ewsGotT" pitchFamily="2" charset="0"/>
              </a:rPr>
              <a:t>i</a:t>
            </a:r>
            <a:r>
              <a:rPr lang="en-GB" altLang="pt-PT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ewsGotT" pitchFamily="2" charset="0"/>
              </a:rPr>
              <a:t> = </a:t>
            </a:r>
            <a:r>
              <a:rPr lang="en-GB" altLang="pt-PT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ewsGotT" pitchFamily="2" charset="0"/>
                <a:sym typeface="Symbol" panose="05050102010706020507" pitchFamily="18" charset="2"/>
              </a:rPr>
              <a:t></a:t>
            </a:r>
            <a:r>
              <a:rPr lang="en-GB" altLang="pt-PT" sz="2800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ewsGotT" pitchFamily="2" charset="0"/>
              </a:rPr>
              <a:t>0</a:t>
            </a:r>
            <a:r>
              <a:rPr lang="en-GB" altLang="pt-PT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ewsGotT" pitchFamily="2" charset="0"/>
              </a:rPr>
              <a:t> + </a:t>
            </a:r>
            <a:r>
              <a:rPr lang="en-GB" altLang="pt-PT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ewsGotT" pitchFamily="2" charset="0"/>
                <a:sym typeface="Symbol" panose="05050102010706020507" pitchFamily="18" charset="2"/>
              </a:rPr>
              <a:t></a:t>
            </a:r>
            <a:r>
              <a:rPr lang="en-GB" altLang="pt-PT" sz="2800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ewsGotT" pitchFamily="2" charset="0"/>
              </a:rPr>
              <a:t>1</a:t>
            </a:r>
            <a:r>
              <a:rPr lang="en-GB" altLang="pt-PT" sz="28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ewsGotT" pitchFamily="2" charset="0"/>
              </a:rPr>
              <a:t>X</a:t>
            </a:r>
            <a:r>
              <a:rPr lang="en-GB" altLang="pt-PT" sz="2800" i="1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ewsGotT" pitchFamily="2" charset="0"/>
              </a:rPr>
              <a:t>i</a:t>
            </a:r>
            <a:r>
              <a:rPr lang="en-GB" altLang="pt-PT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ewsGotT" pitchFamily="2" charset="0"/>
              </a:rPr>
              <a:t> + </a:t>
            </a:r>
            <a:r>
              <a:rPr lang="en-GB" altLang="pt-PT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ewsGotT" pitchFamily="2" charset="0"/>
                <a:sym typeface="Symbol" panose="05050102010706020507" pitchFamily="18" charset="2"/>
              </a:rPr>
              <a:t></a:t>
            </a:r>
            <a:r>
              <a:rPr lang="en-GB" altLang="pt-PT" sz="2800" i="1" baseline="-25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ewsGotT" pitchFamily="2" charset="0"/>
              </a:rPr>
              <a:t>i</a:t>
            </a:r>
            <a:endParaRPr lang="en-US" altLang="pt-PT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ewsGotT" pitchFamily="2" charset="0"/>
            </a:endParaRPr>
          </a:p>
          <a:p>
            <a:pPr marL="457200" indent="-457200"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en-US" altLang="pt-PT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ewsGot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66452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Regressão Linear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A8D24-9133-435D-B6B1-297512A026C8}" type="slidenum">
              <a:rPr lang="pt-PT" smtClean="0"/>
              <a:pPr/>
              <a:t>22</a:t>
            </a:fld>
            <a:endParaRPr lang="pt-PT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pt-PT" dirty="0"/>
                  <a:t>Como funciona?</a:t>
                </a:r>
              </a:p>
              <a:p>
                <a:pPr lvl="1"/>
                <a:r>
                  <a:rPr lang="pt-PT" dirty="0"/>
                  <a:t>O método dos mínimos quadrados minimiza a soma </a:t>
                </a:r>
                <a:br>
                  <a:rPr lang="pt-PT" dirty="0"/>
                </a:br>
                <a:r>
                  <a:rPr lang="pt-PT" dirty="0"/>
                  <a:t>dos erros ao quadrado: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pt-P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PT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pt-PT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pt-PT" dirty="0"/>
                  <a:t>: valor verdadeiro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pt-PT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pt-PT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pt-P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PT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PT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pt-PT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pt-P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pt-PT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PT" dirty="0"/>
                  <a:t>: valor previsto / linha ajustada</a:t>
                </a:r>
              </a:p>
              <a:p>
                <a:pPr lvl="1"/>
                <a:endParaRPr lang="pt-PT" dirty="0"/>
              </a:p>
              <a:p>
                <a:pPr lvl="1"/>
                <a:r>
                  <a:rPr lang="pt-PT" dirty="0"/>
                  <a:t>O resíduo para uma observação é a diferença </a:t>
                </a:r>
                <a:br>
                  <a:rPr lang="pt-PT" dirty="0"/>
                </a:br>
                <a:r>
                  <a:rPr lang="pt-PT" dirty="0"/>
                  <a:t>entre a observação (valor y) e a linha ajustada: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pt-P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pt-PT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PT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pt-PT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pt-PT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pt-PT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pt-PT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pt-PT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pt-PT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pt-PT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pt-P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PT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PT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pt-PT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pt-P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pt-PT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pt-PT" dirty="0"/>
              </a:p>
              <a:p>
                <a:pPr lvl="1"/>
                <a:endParaRPr lang="pt-PT" dirty="0"/>
              </a:p>
              <a:p>
                <a:pPr lvl="1"/>
                <a:r>
                  <a:rPr lang="pt-PT" dirty="0"/>
                  <a:t>O método dos mínimos quadrados procura os </a:t>
                </a:r>
                <a:br>
                  <a:rPr lang="pt-PT" dirty="0"/>
                </a:br>
                <a:r>
                  <a:rPr lang="pt-PT" dirty="0"/>
                  <a:t>parâmetros ótimos, minimizando a soma S:</a:t>
                </a:r>
              </a:p>
              <a:p>
                <a:pPr lvl="2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pt-PT" b="0" i="0" smtClean="0">
                        <a:latin typeface="Cambria Math" panose="02040503050406030204" pitchFamily="18" charset="0"/>
                      </a:rPr>
                      <m:t>S</m:t>
                    </m:r>
                    <m:r>
                      <a:rPr lang="pt-PT" b="0" i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pt-PT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pt-PT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pt-PT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pt-PT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Sup>
                          <m:sSubSupPr>
                            <m:ctrlPr>
                              <a:rPr lang="pt-PT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pt-PT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pt-PT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pt-PT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nary>
                  </m:oMath>
                </a14:m>
                <a:endParaRPr lang="pt-PT" dirty="0"/>
              </a:p>
              <a:p>
                <a:pPr lvl="2"/>
                <a:endParaRPr lang="pt-PT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73" t="-1613"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Google Shape;248;p6">
            <a:extLst>
              <a:ext uri="{FF2B5EF4-FFF2-40B4-BE49-F238E27FC236}">
                <a16:creationId xmlns:a16="http://schemas.microsoft.com/office/drawing/2014/main" id="{947C7172-1650-40ED-B604-68DB601CE32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81542" y="1638548"/>
            <a:ext cx="4355314" cy="340221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966952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Regressão Linear Múltipla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A8D24-9133-435D-B6B1-297512A026C8}" type="slidenum">
              <a:rPr lang="pt-PT" smtClean="0"/>
              <a:pPr/>
              <a:t>23</a:t>
            </a:fld>
            <a:endParaRPr lang="pt-PT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pt-PT" dirty="0"/>
                  <a:t>A regressão múltipla é usada para determinar o efeito de diversas variáveis independentes,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P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PT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PT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PT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pt-P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PT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PT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pt-PT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pt-P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PT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PT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pt-PT" b="0" i="1" smtClean="0">
                        <a:latin typeface="Cambria Math" panose="02040503050406030204" pitchFamily="18" charset="0"/>
                      </a:rPr>
                      <m:t>,…</m:t>
                    </m:r>
                  </m:oMath>
                </a14:m>
                <a:r>
                  <a:rPr lang="pt-PT" dirty="0"/>
                  <a:t> numa variável dependente, </a:t>
                </a:r>
                <a14:m>
                  <m:oMath xmlns:m="http://schemas.openxmlformats.org/officeDocument/2006/math">
                    <m:r>
                      <a:rPr lang="pt-PT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pt-PT" dirty="0"/>
                  <a:t>;</a:t>
                </a:r>
              </a:p>
              <a:p>
                <a:r>
                  <a:rPr lang="pt-PT" dirty="0"/>
                  <a:t>As diferentes variáveis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PT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PT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PT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pt-PT" dirty="0"/>
                  <a:t> são combinadas de forma linear e cada uma tem seu próprio coeficiente de regressão:</a:t>
                </a:r>
              </a:p>
              <a:p>
                <a:endParaRPr lang="pt-PT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PT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pt-PT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PT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PT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pt-PT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PT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PT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PT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P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pt-PT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PT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PT" b="0" i="1" smtClean="0">
                          <a:latin typeface="Cambria Math" panose="02040503050406030204" pitchFamily="18" charset="0"/>
                        </a:rPr>
                        <m:t>…+</m:t>
                      </m:r>
                      <m:sSub>
                        <m:sSubPr>
                          <m:ctrlPr>
                            <a:rPr lang="pt-PT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pt-P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pt-PT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pt-PT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PT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pt-PT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P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pt-PT" dirty="0"/>
              </a:p>
              <a:p>
                <a:endParaRPr lang="pt-PT" dirty="0"/>
              </a:p>
              <a:p>
                <a:r>
                  <a:rPr lang="pt-PT" dirty="0"/>
                  <a:t>Os parâmetros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PT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PT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PT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pt-PT" dirty="0"/>
                  <a:t> refletem a contribuição independente </a:t>
                </a:r>
                <a:br>
                  <a:rPr lang="pt-PT" dirty="0"/>
                </a:br>
                <a:r>
                  <a:rPr lang="pt-PT" dirty="0"/>
                  <a:t>de cada variável independente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P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PT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PT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pt-PT" dirty="0"/>
                  <a:t>, para o valor da variável </a:t>
                </a:r>
                <a:br>
                  <a:rPr lang="pt-PT" dirty="0"/>
                </a:br>
                <a:r>
                  <a:rPr lang="pt-PT" dirty="0"/>
                  <a:t>dependente, </a:t>
                </a:r>
                <a14:m>
                  <m:oMath xmlns:m="http://schemas.openxmlformats.org/officeDocument/2006/math">
                    <m:r>
                      <a:rPr lang="pt-PT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pt-PT" dirty="0"/>
                  <a:t>.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73" t="-1774"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44" name="Picture 4" descr="Multiple Linear Regression from scratch using only numpy | by Debidutta  Dash | Analytics Vidhya | Medium">
            <a:extLst>
              <a:ext uri="{FF2B5EF4-FFF2-40B4-BE49-F238E27FC236}">
                <a16:creationId xmlns:a16="http://schemas.microsoft.com/office/drawing/2014/main" id="{8027443D-02D9-41DA-B94E-A5985E6E0B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0432" y="3487312"/>
            <a:ext cx="3960193" cy="2227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03088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A Short Introduction - Logistic Regression Algorithm | Algorithms,  Blockchain and Cloud">
            <a:extLst>
              <a:ext uri="{FF2B5EF4-FFF2-40B4-BE49-F238E27FC236}">
                <a16:creationId xmlns:a16="http://schemas.microsoft.com/office/drawing/2014/main" id="{3EF45609-00D9-4E36-A4ED-FA4DE6655E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8344" y="2016423"/>
            <a:ext cx="4465267" cy="3638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Regressão Logística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A8D24-9133-435D-B6B1-297512A026C8}" type="slidenum">
              <a:rPr lang="pt-PT" smtClean="0"/>
              <a:pPr/>
              <a:t>24</a:t>
            </a:fld>
            <a:endParaRPr lang="pt-P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PT" dirty="0"/>
              <a:t>A diferença essencial entre regressão linear e </a:t>
            </a:r>
            <a:r>
              <a:rPr lang="pt-PT" b="1" dirty="0"/>
              <a:t>regressão logística</a:t>
            </a:r>
            <a:r>
              <a:rPr lang="pt-PT" dirty="0"/>
              <a:t> é que esta é usada quando a variável dependente é de natureza binária. </a:t>
            </a:r>
          </a:p>
          <a:p>
            <a:endParaRPr lang="pt-PT" dirty="0"/>
          </a:p>
          <a:p>
            <a:r>
              <a:rPr lang="pt-PT" dirty="0"/>
              <a:t>Em contraste, a </a:t>
            </a:r>
            <a:r>
              <a:rPr lang="pt-PT" b="1" dirty="0"/>
              <a:t>regressão linear</a:t>
            </a:r>
            <a:r>
              <a:rPr lang="pt-PT" dirty="0"/>
              <a:t> é usada </a:t>
            </a:r>
            <a:br>
              <a:rPr lang="pt-PT" dirty="0"/>
            </a:br>
            <a:r>
              <a:rPr lang="pt-PT" dirty="0"/>
              <a:t>quando a variável dependente é contínua e </a:t>
            </a:r>
            <a:br>
              <a:rPr lang="pt-PT" dirty="0"/>
            </a:br>
            <a:r>
              <a:rPr lang="pt-PT" dirty="0"/>
              <a:t>a natureza da linha de regressão é linear.</a:t>
            </a:r>
          </a:p>
          <a:p>
            <a:endParaRPr lang="pt-PT" dirty="0"/>
          </a:p>
          <a:p>
            <a:r>
              <a:rPr lang="pt-PT" dirty="0"/>
              <a:t>A Regressão Logística é uma técnica de </a:t>
            </a:r>
            <a:br>
              <a:rPr lang="pt-PT" dirty="0"/>
            </a:br>
            <a:r>
              <a:rPr lang="pt-PT" b="1" dirty="0"/>
              <a:t>classificação</a:t>
            </a:r>
            <a:r>
              <a:rPr lang="pt-PT" dirty="0"/>
              <a:t>:</a:t>
            </a:r>
          </a:p>
          <a:p>
            <a:pPr lvl="1"/>
            <a:r>
              <a:rPr lang="pt-PT" dirty="0"/>
              <a:t>Empréstimo (SIM/NÃO)</a:t>
            </a:r>
          </a:p>
          <a:p>
            <a:pPr lvl="1"/>
            <a:r>
              <a:rPr lang="pt-PT" dirty="0"/>
              <a:t>Diagnóstico (São/Doente)</a:t>
            </a:r>
          </a:p>
          <a:p>
            <a:pPr lvl="1"/>
            <a:r>
              <a:rPr lang="pt-PT" dirty="0"/>
              <a:t>Vinho (Branco/Rosé/Tinto)</a:t>
            </a:r>
          </a:p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41003052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900000" y="4248671"/>
            <a:ext cx="8100000" cy="1080000"/>
          </a:xfrm>
        </p:spPr>
        <p:txBody>
          <a:bodyPr>
            <a:noAutofit/>
          </a:bodyPr>
          <a:lstStyle/>
          <a:p>
            <a:r>
              <a:rPr lang="pt-PT" b="0" dirty="0">
                <a:solidFill>
                  <a:srgbClr val="A42F2C"/>
                </a:solidFill>
              </a:rPr>
              <a:t>Licenciatura em Engenharia Informática, 3º ano</a:t>
            </a:r>
            <a:br>
              <a:rPr lang="pt-PT" b="0" dirty="0">
                <a:solidFill>
                  <a:srgbClr val="A42F2C"/>
                </a:solidFill>
              </a:rPr>
            </a:br>
            <a:r>
              <a:rPr lang="pt-PT" b="0" dirty="0">
                <a:solidFill>
                  <a:srgbClr val="A42F2C"/>
                </a:solidFill>
              </a:rPr>
              <a:t>Mestrado integrado em Engenharia Informática, 4º ano</a:t>
            </a:r>
          </a:p>
        </p:txBody>
      </p:sp>
      <p:sp>
        <p:nvSpPr>
          <p:cNvPr id="2" name="Marcador de Posição do Texto 1"/>
          <p:cNvSpPr>
            <a:spLocks noGrp="1"/>
          </p:cNvSpPr>
          <p:nvPr>
            <p:ph type="body" idx="1"/>
          </p:nvPr>
        </p:nvSpPr>
        <p:spPr>
          <a:xfrm>
            <a:off x="575816" y="2700000"/>
            <a:ext cx="8424184" cy="1440000"/>
          </a:xfrm>
        </p:spPr>
        <p:txBody>
          <a:bodyPr anchor="ctr">
            <a:noAutofit/>
          </a:bodyPr>
          <a:lstStyle/>
          <a:p>
            <a:pPr algn="r"/>
            <a:r>
              <a:rPr lang="pt-BR" sz="4400" dirty="0">
                <a:solidFill>
                  <a:srgbClr val="A42F2C"/>
                </a:solidFill>
              </a:rPr>
              <a:t>ADI</a:t>
            </a:r>
          </a:p>
          <a:p>
            <a:pPr algn="r"/>
            <a:r>
              <a:rPr lang="pt-BR" dirty="0">
                <a:solidFill>
                  <a:srgbClr val="A42F2C"/>
                </a:solidFill>
              </a:rPr>
              <a:t>Métricas de Qualidade</a:t>
            </a:r>
          </a:p>
        </p:txBody>
      </p:sp>
    </p:spTree>
    <p:extLst>
      <p:ext uri="{BB962C8B-B14F-4D97-AF65-F5344CB8AC3E}">
        <p14:creationId xmlns:p14="http://schemas.microsoft.com/office/powerpoint/2010/main" val="14724515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3390C653-40A6-4290-9DAA-06D77A96FA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2480" y="2346235"/>
            <a:ext cx="3213125" cy="321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9B735DE-1559-41E6-85B5-0F9D5A032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Métricas de Qualidade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6468433-2251-4524-AF42-5072021D20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pt-PT" dirty="0"/>
              <a:t>Porquê métricas de qualidade?</a:t>
            </a:r>
          </a:p>
          <a:p>
            <a:pPr lvl="1"/>
            <a:r>
              <a:rPr lang="pt-PT" dirty="0"/>
              <a:t>Para avaliar o desempenho do modelo.</a:t>
            </a:r>
          </a:p>
          <a:p>
            <a:endParaRPr lang="pt-PT" dirty="0"/>
          </a:p>
          <a:p>
            <a:r>
              <a:rPr lang="pt-PT" dirty="0"/>
              <a:t>As métricas são usadas para monitorizar e medir o desempenho de um modelo:</a:t>
            </a:r>
          </a:p>
          <a:p>
            <a:pPr lvl="1"/>
            <a:r>
              <a:rPr lang="pt-PT" dirty="0"/>
              <a:t>Erro Médio Absoluto (</a:t>
            </a:r>
            <a:r>
              <a:rPr lang="pt-PT" i="1" dirty="0" err="1"/>
              <a:t>Mean</a:t>
            </a:r>
            <a:r>
              <a:rPr lang="pt-PT" i="1" dirty="0"/>
              <a:t> </a:t>
            </a:r>
            <a:r>
              <a:rPr lang="pt-PT" i="1" dirty="0" err="1"/>
              <a:t>Absolute</a:t>
            </a:r>
            <a:r>
              <a:rPr lang="pt-PT" i="1" dirty="0"/>
              <a:t> Error </a:t>
            </a:r>
            <a:r>
              <a:rPr lang="pt-PT" dirty="0"/>
              <a:t>- MAE)</a:t>
            </a:r>
          </a:p>
          <a:p>
            <a:pPr lvl="1"/>
            <a:r>
              <a:rPr lang="pt-PT" dirty="0"/>
              <a:t>Erro Médio Quadrado (</a:t>
            </a:r>
            <a:r>
              <a:rPr lang="pt-PT" i="1" dirty="0" err="1"/>
              <a:t>Mean</a:t>
            </a:r>
            <a:r>
              <a:rPr lang="pt-PT" i="1" dirty="0"/>
              <a:t> </a:t>
            </a:r>
            <a:r>
              <a:rPr lang="pt-PT" i="1" dirty="0" err="1"/>
              <a:t>Squared</a:t>
            </a:r>
            <a:r>
              <a:rPr lang="pt-PT" i="1" dirty="0"/>
              <a:t> Error </a:t>
            </a:r>
            <a:r>
              <a:rPr lang="pt-PT" dirty="0"/>
              <a:t>- MSE)</a:t>
            </a:r>
          </a:p>
          <a:p>
            <a:pPr lvl="1"/>
            <a:r>
              <a:rPr lang="pt-PT" dirty="0"/>
              <a:t>Precisão (</a:t>
            </a:r>
            <a:r>
              <a:rPr lang="pt-PT" i="1" dirty="0" err="1"/>
              <a:t>Precision</a:t>
            </a:r>
            <a:r>
              <a:rPr lang="pt-PT" dirty="0"/>
              <a:t>)</a:t>
            </a:r>
          </a:p>
          <a:p>
            <a:pPr lvl="1"/>
            <a:r>
              <a:rPr lang="pt-PT" dirty="0"/>
              <a:t>F1-Score,</a:t>
            </a:r>
          </a:p>
          <a:p>
            <a:pPr lvl="1"/>
            <a:r>
              <a:rPr lang="pt-PT" dirty="0"/>
              <a:t>entre outras…</a:t>
            </a:r>
          </a:p>
          <a:p>
            <a:endParaRPr lang="pt-PT" dirty="0"/>
          </a:p>
          <a:p>
            <a:r>
              <a:rPr lang="pt-PT" dirty="0"/>
              <a:t>No entanto, depende do problema em mãos:</a:t>
            </a:r>
          </a:p>
          <a:p>
            <a:pPr lvl="1"/>
            <a:r>
              <a:rPr lang="pt-PT" dirty="0"/>
              <a:t>É um problema de classificação? </a:t>
            </a:r>
          </a:p>
          <a:p>
            <a:pPr lvl="1"/>
            <a:r>
              <a:rPr lang="pt-PT" dirty="0"/>
              <a:t>De regressão? </a:t>
            </a:r>
          </a:p>
          <a:p>
            <a:pPr lvl="1"/>
            <a:r>
              <a:rPr lang="pt-PT" dirty="0"/>
              <a:t>Séries temporais?</a:t>
            </a:r>
          </a:p>
        </p:txBody>
      </p:sp>
    </p:spTree>
    <p:extLst>
      <p:ext uri="{BB962C8B-B14F-4D97-AF65-F5344CB8AC3E}">
        <p14:creationId xmlns:p14="http://schemas.microsoft.com/office/powerpoint/2010/main" val="24858743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6FBFA81-623F-4127-827D-70D7EBED83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2403" y="3168551"/>
            <a:ext cx="3521384" cy="2496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9B735DE-1559-41E6-85B5-0F9D5A032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Métricas de Qualidade</a:t>
            </a:r>
            <a:br>
              <a:rPr lang="pt-PT" dirty="0"/>
            </a:br>
            <a:r>
              <a:rPr lang="pt-PT" dirty="0"/>
              <a:t>Modelos de Classificação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6468433-2251-4524-AF42-5072021D20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pt-PT" dirty="0"/>
              <a:t>Matrizes de Confusão</a:t>
            </a:r>
          </a:p>
          <a:p>
            <a:pPr lvl="1"/>
            <a:r>
              <a:rPr lang="pt-PT" dirty="0"/>
              <a:t>Tabela utilizada para descrever o desempenho de um modelo de classificação.</a:t>
            </a:r>
          </a:p>
        </p:txBody>
      </p:sp>
    </p:spTree>
    <p:extLst>
      <p:ext uri="{BB962C8B-B14F-4D97-AF65-F5344CB8AC3E}">
        <p14:creationId xmlns:p14="http://schemas.microsoft.com/office/powerpoint/2010/main" val="14918709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6FBFA81-623F-4127-827D-70D7EBED83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2403" y="3168551"/>
            <a:ext cx="3521384" cy="2496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9B735DE-1559-41E6-85B5-0F9D5A032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Métricas de Qualidade</a:t>
            </a:r>
            <a:br>
              <a:rPr lang="pt-PT" dirty="0"/>
            </a:br>
            <a:r>
              <a:rPr lang="pt-PT" dirty="0"/>
              <a:t>Modelos de Classificação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Marcador de Posição de Conteúdo 2">
                <a:extLst>
                  <a:ext uri="{FF2B5EF4-FFF2-40B4-BE49-F238E27FC236}">
                    <a16:creationId xmlns:a16="http://schemas.microsoft.com/office/drawing/2014/main" id="{16468433-2251-4524-AF42-5072021D20D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r>
                  <a:rPr lang="pt-PT" dirty="0"/>
                  <a:t>Matrizes de Confusão</a:t>
                </a:r>
              </a:p>
              <a:p>
                <a:pPr lvl="1"/>
                <a:r>
                  <a:rPr lang="pt-PT" dirty="0"/>
                  <a:t>Tabela utilizada para descrever o desempenho de um modelo de classificação.</a:t>
                </a:r>
              </a:p>
              <a:p>
                <a:endParaRPr lang="pt-PT" dirty="0"/>
              </a:p>
              <a:p>
                <a:r>
                  <a:rPr lang="pt-PT" i="1" dirty="0" err="1"/>
                  <a:t>Accuracy</a:t>
                </a:r>
                <a:endParaRPr lang="pt-PT" i="1" dirty="0"/>
              </a:p>
              <a:p>
                <a:pPr lvl="1"/>
                <a:r>
                  <a:rPr lang="pt-PT" dirty="0"/>
                  <a:t>Quantidade de previsões corretas dividido pela quantidade total de observações:</a:t>
                </a:r>
              </a:p>
              <a:p>
                <a:pPr lvl="1"/>
                <a:endParaRPr lang="pt-PT" dirty="0"/>
              </a:p>
              <a:p>
                <a:pPr lvl="1"/>
                <a14:m>
                  <m:oMath xmlns:m="http://schemas.openxmlformats.org/officeDocument/2006/math">
                    <m:r>
                      <a:rPr lang="pt-PT" b="0" i="1" smtClean="0">
                        <a:latin typeface="Cambria Math" panose="02040503050406030204" pitchFamily="18" charset="0"/>
                      </a:rPr>
                      <m:t>𝐴𝑐𝑐𝑢𝑟𝑎𝑐𝑦</m:t>
                    </m:r>
                    <m:r>
                      <a:rPr lang="pt-PT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PT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PT" b="0" i="1" smtClean="0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pt-PT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pt-PT" b="0" i="1" smtClean="0">
                            <a:latin typeface="Cambria Math" panose="02040503050406030204" pitchFamily="18" charset="0"/>
                          </a:rPr>
                          <m:t>𝑇𝑁</m:t>
                        </m:r>
                      </m:num>
                      <m:den>
                        <m:r>
                          <a:rPr lang="pt-PT" b="0" i="1" smtClean="0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pt-PT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pt-PT" b="0" i="1" smtClean="0">
                            <a:latin typeface="Cambria Math" panose="02040503050406030204" pitchFamily="18" charset="0"/>
                          </a:rPr>
                          <m:t>𝑇𝑁</m:t>
                        </m:r>
                        <m:r>
                          <a:rPr lang="pt-PT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pt-PT" b="0" i="1" smtClean="0">
                            <a:latin typeface="Cambria Math" panose="02040503050406030204" pitchFamily="18" charset="0"/>
                          </a:rPr>
                          <m:t>𝐹𝑃</m:t>
                        </m:r>
                        <m:r>
                          <a:rPr lang="pt-PT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pt-PT" b="0" i="1" smtClean="0">
                            <a:latin typeface="Cambria Math" panose="02040503050406030204" pitchFamily="18" charset="0"/>
                          </a:rPr>
                          <m:t>𝐹𝑁</m:t>
                        </m:r>
                      </m:den>
                    </m:f>
                  </m:oMath>
                </a14:m>
                <a:endParaRPr lang="pt-PT" dirty="0"/>
              </a:p>
              <a:p>
                <a:pPr lvl="1"/>
                <a:endParaRPr lang="pt-PT" dirty="0"/>
              </a:p>
            </p:txBody>
          </p:sp>
        </mc:Choice>
        <mc:Fallback>
          <p:sp>
            <p:nvSpPr>
              <p:cNvPr id="3" name="Marcador de Posição de Conteúdo 2">
                <a:extLst>
                  <a:ext uri="{FF2B5EF4-FFF2-40B4-BE49-F238E27FC236}">
                    <a16:creationId xmlns:a16="http://schemas.microsoft.com/office/drawing/2014/main" id="{16468433-2251-4524-AF42-5072021D20D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473" t="-1613"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485620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B735DE-1559-41E6-85B5-0F9D5A032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Métricas de Qualidade</a:t>
            </a:r>
            <a:br>
              <a:rPr lang="pt-PT" dirty="0"/>
            </a:br>
            <a:r>
              <a:rPr lang="pt-PT" dirty="0"/>
              <a:t>Modelos de Classificação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Marcador de Posição de Conteúdo 2">
                <a:extLst>
                  <a:ext uri="{FF2B5EF4-FFF2-40B4-BE49-F238E27FC236}">
                    <a16:creationId xmlns:a16="http://schemas.microsoft.com/office/drawing/2014/main" id="{16468433-2251-4524-AF42-5072021D20D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r>
                  <a:rPr lang="pt-PT" dirty="0"/>
                  <a:t>Matrizes de Confusão</a:t>
                </a:r>
              </a:p>
              <a:p>
                <a:pPr lvl="1"/>
                <a:r>
                  <a:rPr lang="pt-PT" dirty="0"/>
                  <a:t>Tabela utilizada para descrever o desempenho de um modelo de classificação.</a:t>
                </a:r>
              </a:p>
              <a:p>
                <a:endParaRPr lang="pt-PT" dirty="0"/>
              </a:p>
              <a:p>
                <a:r>
                  <a:rPr lang="pt-PT" dirty="0"/>
                  <a:t>Precisão</a:t>
                </a:r>
                <a:r>
                  <a:rPr lang="pt-PT" i="1" dirty="0"/>
                  <a:t> </a:t>
                </a:r>
                <a:r>
                  <a:rPr lang="pt-PT" dirty="0"/>
                  <a:t>(</a:t>
                </a:r>
                <a:r>
                  <a:rPr lang="pt-PT" i="1" dirty="0" err="1"/>
                  <a:t>Precision</a:t>
                </a:r>
                <a:r>
                  <a:rPr lang="pt-PT" i="1" dirty="0"/>
                  <a:t> </a:t>
                </a:r>
                <a:r>
                  <a:rPr lang="pt-PT" i="1" dirty="0" err="1"/>
                  <a:t>aka</a:t>
                </a:r>
                <a:r>
                  <a:rPr lang="pt-PT" i="1" dirty="0"/>
                  <a:t> </a:t>
                </a:r>
                <a:r>
                  <a:rPr lang="pt-PT" i="1" dirty="0" err="1"/>
                  <a:t>Sensitivity</a:t>
                </a:r>
                <a:r>
                  <a:rPr lang="pt-PT" dirty="0"/>
                  <a:t>)</a:t>
                </a:r>
              </a:p>
              <a:p>
                <a:pPr lvl="1"/>
                <a:r>
                  <a:rPr lang="pt-PT" dirty="0"/>
                  <a:t>É uma medida da exatidão;</a:t>
                </a:r>
              </a:p>
              <a:p>
                <a:pPr lvl="1"/>
                <a:r>
                  <a:rPr lang="pt-PT" dirty="0"/>
                  <a:t>Determina a proporção de itens relevantes entre todos os itens: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pt-PT" b="0" i="1" smtClean="0">
                        <a:latin typeface="Cambria Math" panose="02040503050406030204" pitchFamily="18" charset="0"/>
                      </a:rPr>
                      <m:t>𝑃𝑟𝑒𝑐𝑖𝑠𝑖𝑜𝑛</m:t>
                    </m:r>
                    <m:r>
                      <a:rPr lang="pt-PT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PT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PT" b="0" i="1" smtClean="0">
                            <a:latin typeface="Cambria Math" panose="02040503050406030204" pitchFamily="18" charset="0"/>
                          </a:rPr>
                          <m:t>𝑇𝑃</m:t>
                        </m:r>
                      </m:num>
                      <m:den>
                        <m:r>
                          <a:rPr lang="pt-PT" b="0" i="1" smtClean="0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pt-PT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pt-PT" b="0" i="1" smtClean="0">
                            <a:latin typeface="Cambria Math" panose="02040503050406030204" pitchFamily="18" charset="0"/>
                          </a:rPr>
                          <m:t>𝐹𝑃</m:t>
                        </m:r>
                      </m:den>
                    </m:f>
                  </m:oMath>
                </a14:m>
                <a:endParaRPr lang="pt-PT" dirty="0"/>
              </a:p>
              <a:p>
                <a:pPr lvl="1"/>
                <a:endParaRPr lang="pt-PT" dirty="0"/>
              </a:p>
              <a:p>
                <a:r>
                  <a:rPr lang="pt-PT" i="1" dirty="0" err="1"/>
                  <a:t>Recall</a:t>
                </a:r>
                <a:r>
                  <a:rPr lang="pt-PT" i="1" dirty="0"/>
                  <a:t> </a:t>
                </a:r>
                <a:r>
                  <a:rPr lang="pt-PT" dirty="0"/>
                  <a:t>(</a:t>
                </a:r>
                <a:r>
                  <a:rPr lang="pt-PT" i="1" dirty="0" err="1"/>
                  <a:t>aka</a:t>
                </a:r>
                <a:r>
                  <a:rPr lang="pt-PT" i="1" dirty="0"/>
                  <a:t> </a:t>
                </a:r>
                <a:r>
                  <a:rPr lang="pt-PT" i="1" dirty="0" err="1"/>
                  <a:t>Specificity</a:t>
                </a:r>
                <a:r>
                  <a:rPr lang="pt-PT" dirty="0"/>
                  <a:t>)</a:t>
                </a:r>
              </a:p>
              <a:p>
                <a:pPr lvl="1"/>
                <a:r>
                  <a:rPr lang="pt-PT" dirty="0"/>
                  <a:t>É uma medida de completude;</a:t>
                </a:r>
              </a:p>
              <a:p>
                <a:pPr lvl="1"/>
                <a:r>
                  <a:rPr lang="pt-PT" dirty="0"/>
                  <a:t>Determina a proporção de itens relevantes obtidos: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pt-PT" b="0" i="1" smtClean="0">
                        <a:latin typeface="Cambria Math" panose="02040503050406030204" pitchFamily="18" charset="0"/>
                      </a:rPr>
                      <m:t>𝑃𝑟𝑒𝑐𝑖𝑠𝑖𝑜𝑛</m:t>
                    </m:r>
                    <m:r>
                      <a:rPr lang="pt-PT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PT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PT" b="0" i="1" smtClean="0">
                            <a:latin typeface="Cambria Math" panose="02040503050406030204" pitchFamily="18" charset="0"/>
                          </a:rPr>
                          <m:t>𝑇𝑃</m:t>
                        </m:r>
                      </m:num>
                      <m:den>
                        <m:r>
                          <a:rPr lang="pt-PT" b="0" i="1" smtClean="0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pt-PT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pt-PT" b="0" i="1" smtClean="0">
                            <a:latin typeface="Cambria Math" panose="02040503050406030204" pitchFamily="18" charset="0"/>
                          </a:rPr>
                          <m:t>𝐹𝑁</m:t>
                        </m:r>
                      </m:den>
                    </m:f>
                  </m:oMath>
                </a14:m>
                <a:endParaRPr lang="pt-PT" dirty="0"/>
              </a:p>
              <a:p>
                <a:pPr lvl="2"/>
                <a:endParaRPr lang="pt-PT" dirty="0"/>
              </a:p>
            </p:txBody>
          </p:sp>
        </mc:Choice>
        <mc:Fallback>
          <p:sp>
            <p:nvSpPr>
              <p:cNvPr id="3" name="Marcador de Posição de Conteúdo 2">
                <a:extLst>
                  <a:ext uri="{FF2B5EF4-FFF2-40B4-BE49-F238E27FC236}">
                    <a16:creationId xmlns:a16="http://schemas.microsoft.com/office/drawing/2014/main" id="{16468433-2251-4524-AF42-5072021D20D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73" t="-1613"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2">
            <a:extLst>
              <a:ext uri="{FF2B5EF4-FFF2-40B4-BE49-F238E27FC236}">
                <a16:creationId xmlns:a16="http://schemas.microsoft.com/office/drawing/2014/main" id="{AF9AAC49-4067-43E2-871B-893896CA2D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96"/>
          <a:stretch/>
        </p:blipFill>
        <p:spPr bwMode="auto">
          <a:xfrm>
            <a:off x="7488585" y="1437348"/>
            <a:ext cx="2448272" cy="4286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88769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Resultado de imagem para decision tree drawi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4" t="10978" r="1663" b="15336"/>
          <a:stretch/>
        </p:blipFill>
        <p:spPr bwMode="auto">
          <a:xfrm>
            <a:off x="5760392" y="1426570"/>
            <a:ext cx="4320480" cy="4335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dirty="0"/>
              <a:t>Um Modelo: Árvores de Decisão</a:t>
            </a:r>
            <a:br>
              <a:rPr lang="pt-PT" dirty="0"/>
            </a:br>
            <a:r>
              <a:rPr lang="pt-PT" i="1" dirty="0"/>
              <a:t>(</a:t>
            </a:r>
            <a:r>
              <a:rPr lang="pt-PT" i="1" dirty="0" err="1"/>
              <a:t>Decision</a:t>
            </a:r>
            <a:r>
              <a:rPr lang="pt-PT" i="1" dirty="0"/>
              <a:t> </a:t>
            </a:r>
            <a:r>
              <a:rPr lang="pt-PT" i="1" dirty="0" err="1"/>
              <a:t>Trees</a:t>
            </a:r>
            <a:r>
              <a:rPr lang="pt-PT" i="1" dirty="0"/>
              <a:t>)</a:t>
            </a:r>
            <a:endParaRPr lang="pt-P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A8D24-9133-435D-B6B1-297512A026C8}" type="slidenum">
              <a:rPr lang="pt-PT" smtClean="0"/>
              <a:t>3</a:t>
            </a:fld>
            <a:endParaRPr lang="pt-P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PT" dirty="0"/>
              <a:t>Uma Árvore de Decisão é um grafo hierarquizado (árvore!) em que:</a:t>
            </a:r>
          </a:p>
          <a:p>
            <a:pPr lvl="1"/>
            <a:r>
              <a:rPr lang="pt-PT" dirty="0"/>
              <a:t>Cada ramo representa a seleção entre um conjunto de alternativas;</a:t>
            </a:r>
          </a:p>
          <a:p>
            <a:pPr lvl="1"/>
            <a:r>
              <a:rPr lang="pt-PT" dirty="0"/>
              <a:t>Cada folha representa uma decisão;</a:t>
            </a:r>
          </a:p>
          <a:p>
            <a:endParaRPr lang="pt-PT" dirty="0"/>
          </a:p>
        </p:txBody>
      </p:sp>
      <p:cxnSp>
        <p:nvCxnSpPr>
          <p:cNvPr id="7" name="Conexão reta 6">
            <a:extLst>
              <a:ext uri="{FF2B5EF4-FFF2-40B4-BE49-F238E27FC236}">
                <a16:creationId xmlns:a16="http://schemas.microsoft.com/office/drawing/2014/main" id="{4561193B-7272-4CCA-8388-377CA427CC4A}"/>
              </a:ext>
            </a:extLst>
          </p:cNvPr>
          <p:cNvCxnSpPr/>
          <p:nvPr/>
        </p:nvCxnSpPr>
        <p:spPr>
          <a:xfrm flipH="1">
            <a:off x="2898534" y="3006543"/>
            <a:ext cx="1237838" cy="1314136"/>
          </a:xfrm>
          <a:prstGeom prst="line">
            <a:avLst/>
          </a:prstGeom>
          <a:ln w="25400"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Conexão reta 7">
            <a:extLst>
              <a:ext uri="{FF2B5EF4-FFF2-40B4-BE49-F238E27FC236}">
                <a16:creationId xmlns:a16="http://schemas.microsoft.com/office/drawing/2014/main" id="{65B46080-2156-4AFE-B459-C9C75CC3C4FD}"/>
              </a:ext>
            </a:extLst>
          </p:cNvPr>
          <p:cNvCxnSpPr/>
          <p:nvPr/>
        </p:nvCxnSpPr>
        <p:spPr>
          <a:xfrm>
            <a:off x="4136372" y="3006543"/>
            <a:ext cx="1297523" cy="1314136"/>
          </a:xfrm>
          <a:prstGeom prst="line">
            <a:avLst/>
          </a:prstGeom>
          <a:ln w="25400"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Retângulo arredondado 8">
            <a:extLst>
              <a:ext uri="{FF2B5EF4-FFF2-40B4-BE49-F238E27FC236}">
                <a16:creationId xmlns:a16="http://schemas.microsoft.com/office/drawing/2014/main" id="{B510D086-B3D3-4781-A46C-0CDF90A0C3B1}"/>
              </a:ext>
            </a:extLst>
          </p:cNvPr>
          <p:cNvSpPr/>
          <p:nvPr/>
        </p:nvSpPr>
        <p:spPr>
          <a:xfrm>
            <a:off x="4965383" y="3960639"/>
            <a:ext cx="864096" cy="64807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ewsGotT" pitchFamily="2" charset="0"/>
              </a:rPr>
              <a:t>NÃO</a:t>
            </a:r>
            <a:endParaRPr lang="en-GB" sz="14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ewsGotT" pitchFamily="2" charset="0"/>
            </a:endParaRPr>
          </a:p>
        </p:txBody>
      </p:sp>
      <p:sp>
        <p:nvSpPr>
          <p:cNvPr id="10" name="Retângulo arredondado 7">
            <a:extLst>
              <a:ext uri="{FF2B5EF4-FFF2-40B4-BE49-F238E27FC236}">
                <a16:creationId xmlns:a16="http://schemas.microsoft.com/office/drawing/2014/main" id="{1A5B88BF-1449-4663-B562-ECFA1F4B1217}"/>
              </a:ext>
            </a:extLst>
          </p:cNvPr>
          <p:cNvSpPr/>
          <p:nvPr/>
        </p:nvSpPr>
        <p:spPr>
          <a:xfrm>
            <a:off x="2448024" y="3960639"/>
            <a:ext cx="864096" cy="64807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ewsGotT" pitchFamily="2" charset="0"/>
              </a:rPr>
              <a:t>SIM</a:t>
            </a:r>
            <a:endParaRPr lang="en-GB" sz="14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ewsGotT" pitchFamily="2" charset="0"/>
            </a:endParaRPr>
          </a:p>
        </p:txBody>
      </p:sp>
      <p:sp>
        <p:nvSpPr>
          <p:cNvPr id="11" name="Retângulo arredondado 4">
            <a:extLst>
              <a:ext uri="{FF2B5EF4-FFF2-40B4-BE49-F238E27FC236}">
                <a16:creationId xmlns:a16="http://schemas.microsoft.com/office/drawing/2014/main" id="{4046CCE7-0E52-492E-AA74-A26208685A2C}"/>
              </a:ext>
            </a:extLst>
          </p:cNvPr>
          <p:cNvSpPr/>
          <p:nvPr/>
        </p:nvSpPr>
        <p:spPr>
          <a:xfrm>
            <a:off x="3312120" y="2736503"/>
            <a:ext cx="1656184" cy="64807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ewsGotT" pitchFamily="2" charset="0"/>
              </a:rPr>
              <a:t>ALMOÇAR?</a:t>
            </a:r>
            <a:endParaRPr lang="en-GB" sz="14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ewsGotT" pitchFamily="2" charset="0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4A7286EC-6C7A-4822-AF8F-F151FF5BFA50}"/>
              </a:ext>
            </a:extLst>
          </p:cNvPr>
          <p:cNvSpPr txBox="1"/>
          <p:nvPr/>
        </p:nvSpPr>
        <p:spPr>
          <a:xfrm>
            <a:off x="2379773" y="3509722"/>
            <a:ext cx="11412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ewsGotT" pitchFamily="2" charset="0"/>
              </a:rPr>
              <a:t>Passa das 13h</a:t>
            </a:r>
            <a:endParaRPr lang="en-GB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ewsGotT" pitchFamily="2" charset="0"/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DD7A1F76-493F-4E35-A620-50A60249CBA9}"/>
              </a:ext>
            </a:extLst>
          </p:cNvPr>
          <p:cNvSpPr txBox="1"/>
          <p:nvPr/>
        </p:nvSpPr>
        <p:spPr>
          <a:xfrm>
            <a:off x="4751761" y="3453974"/>
            <a:ext cx="14012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ewsGotT" pitchFamily="2" charset="0"/>
              </a:rPr>
              <a:t>Ainda não são 13h</a:t>
            </a:r>
            <a:endParaRPr lang="en-GB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ewsGot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84882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9B168101-E05F-4B17-8AF0-4E87317642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8344" y="2160439"/>
            <a:ext cx="4722161" cy="353595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9B735DE-1559-41E6-85B5-0F9D5A032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Métricas de Qualidade</a:t>
            </a:r>
            <a:br>
              <a:rPr lang="pt-PT" dirty="0"/>
            </a:br>
            <a:r>
              <a:rPr lang="pt-PT" dirty="0"/>
              <a:t>Modelos de Classificação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Marcador de Posição de Conteúdo 2">
                <a:extLst>
                  <a:ext uri="{FF2B5EF4-FFF2-40B4-BE49-F238E27FC236}">
                    <a16:creationId xmlns:a16="http://schemas.microsoft.com/office/drawing/2014/main" id="{16468433-2251-4524-AF42-5072021D20D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r>
                  <a:rPr lang="pt-PT" dirty="0"/>
                  <a:t>Matrizes de Confusão</a:t>
                </a:r>
              </a:p>
              <a:p>
                <a:pPr lvl="1"/>
                <a:r>
                  <a:rPr lang="pt-PT" dirty="0"/>
                  <a:t>Tabela utilizada para descrever o desempenho de um modelo de classificação.</a:t>
                </a:r>
              </a:p>
              <a:p>
                <a:endParaRPr lang="pt-PT" dirty="0"/>
              </a:p>
              <a:p>
                <a:r>
                  <a:rPr lang="pt-PT" dirty="0"/>
                  <a:t>Precisão</a:t>
                </a:r>
                <a:r>
                  <a:rPr lang="pt-PT" i="1" dirty="0"/>
                  <a:t> </a:t>
                </a:r>
                <a:r>
                  <a:rPr lang="pt-PT" dirty="0"/>
                  <a:t>(</a:t>
                </a:r>
                <a:r>
                  <a:rPr lang="pt-PT" i="1" dirty="0" err="1"/>
                  <a:t>Precision</a:t>
                </a:r>
                <a:r>
                  <a:rPr lang="pt-PT" i="1" dirty="0"/>
                  <a:t> </a:t>
                </a:r>
                <a:r>
                  <a:rPr lang="pt-PT" i="1" dirty="0" err="1"/>
                  <a:t>aka</a:t>
                </a:r>
                <a:r>
                  <a:rPr lang="pt-PT" i="1" dirty="0"/>
                  <a:t> </a:t>
                </a:r>
                <a:r>
                  <a:rPr lang="pt-PT" i="1" dirty="0" err="1"/>
                  <a:t>Sensitivity</a:t>
                </a:r>
                <a:r>
                  <a:rPr lang="pt-PT" dirty="0"/>
                  <a:t>)</a:t>
                </a:r>
              </a:p>
              <a:p>
                <a:pPr lvl="1"/>
                <a:r>
                  <a:rPr lang="pt-PT" dirty="0"/>
                  <a:t>É uma medida da exatidão;</a:t>
                </a:r>
              </a:p>
              <a:p>
                <a:pPr lvl="1"/>
                <a:r>
                  <a:rPr lang="pt-PT" dirty="0"/>
                  <a:t>Determina a proporção de itens relevantes entre todos os itens: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pt-PT" b="0" i="1" smtClean="0">
                        <a:latin typeface="Cambria Math" panose="02040503050406030204" pitchFamily="18" charset="0"/>
                      </a:rPr>
                      <m:t>𝑃𝑟𝑒𝑐𝑖𝑠𝑖𝑜𝑛</m:t>
                    </m:r>
                    <m:r>
                      <a:rPr lang="pt-PT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PT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PT" b="0" i="1" smtClean="0">
                            <a:latin typeface="Cambria Math" panose="02040503050406030204" pitchFamily="18" charset="0"/>
                          </a:rPr>
                          <m:t>𝑇𝑃</m:t>
                        </m:r>
                      </m:num>
                      <m:den>
                        <m:r>
                          <a:rPr lang="pt-PT" b="0" i="1" smtClean="0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pt-PT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pt-PT" b="0" i="1" smtClean="0">
                            <a:latin typeface="Cambria Math" panose="02040503050406030204" pitchFamily="18" charset="0"/>
                          </a:rPr>
                          <m:t>𝐹𝑃</m:t>
                        </m:r>
                      </m:den>
                    </m:f>
                  </m:oMath>
                </a14:m>
                <a:endParaRPr lang="pt-PT" dirty="0"/>
              </a:p>
              <a:p>
                <a:pPr lvl="1"/>
                <a:endParaRPr lang="pt-PT" dirty="0"/>
              </a:p>
              <a:p>
                <a:r>
                  <a:rPr lang="pt-PT" i="1" dirty="0" err="1"/>
                  <a:t>Recall</a:t>
                </a:r>
                <a:r>
                  <a:rPr lang="pt-PT" i="1" dirty="0"/>
                  <a:t> </a:t>
                </a:r>
                <a:r>
                  <a:rPr lang="pt-PT" dirty="0"/>
                  <a:t>(</a:t>
                </a:r>
                <a:r>
                  <a:rPr lang="pt-PT" i="1" dirty="0" err="1"/>
                  <a:t>aka</a:t>
                </a:r>
                <a:r>
                  <a:rPr lang="pt-PT" i="1" dirty="0"/>
                  <a:t> </a:t>
                </a:r>
                <a:r>
                  <a:rPr lang="pt-PT" i="1" dirty="0" err="1"/>
                  <a:t>Specificity</a:t>
                </a:r>
                <a:r>
                  <a:rPr lang="pt-PT" dirty="0"/>
                  <a:t>)</a:t>
                </a:r>
              </a:p>
              <a:p>
                <a:pPr lvl="1"/>
                <a:r>
                  <a:rPr lang="pt-PT" dirty="0"/>
                  <a:t>É uma medida de completude;</a:t>
                </a:r>
              </a:p>
              <a:p>
                <a:pPr lvl="1"/>
                <a:r>
                  <a:rPr lang="pt-PT" dirty="0"/>
                  <a:t>Determina a proporção de itens relevantes obtidos: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pt-PT" b="0" i="1" smtClean="0">
                        <a:latin typeface="Cambria Math" panose="02040503050406030204" pitchFamily="18" charset="0"/>
                      </a:rPr>
                      <m:t>𝑃𝑟𝑒𝑐𝑖𝑠𝑖𝑜𝑛</m:t>
                    </m:r>
                    <m:r>
                      <a:rPr lang="pt-PT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PT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PT" b="0" i="1" smtClean="0">
                            <a:latin typeface="Cambria Math" panose="02040503050406030204" pitchFamily="18" charset="0"/>
                          </a:rPr>
                          <m:t>𝑇𝑃</m:t>
                        </m:r>
                      </m:num>
                      <m:den>
                        <m:r>
                          <a:rPr lang="pt-PT" b="0" i="1" smtClean="0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pt-PT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pt-PT" b="0" i="1" smtClean="0">
                            <a:latin typeface="Cambria Math" panose="02040503050406030204" pitchFamily="18" charset="0"/>
                          </a:rPr>
                          <m:t>𝐹𝑁</m:t>
                        </m:r>
                      </m:den>
                    </m:f>
                  </m:oMath>
                </a14:m>
                <a:endParaRPr lang="pt-PT" dirty="0"/>
              </a:p>
              <a:p>
                <a:pPr lvl="2"/>
                <a:endParaRPr lang="pt-PT" dirty="0"/>
              </a:p>
            </p:txBody>
          </p:sp>
        </mc:Choice>
        <mc:Fallback>
          <p:sp>
            <p:nvSpPr>
              <p:cNvPr id="3" name="Marcador de Posição de Conteúdo 2">
                <a:extLst>
                  <a:ext uri="{FF2B5EF4-FFF2-40B4-BE49-F238E27FC236}">
                    <a16:creationId xmlns:a16="http://schemas.microsoft.com/office/drawing/2014/main" id="{16468433-2251-4524-AF42-5072021D20D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473" t="-1613"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403432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B735DE-1559-41E6-85B5-0F9D5A032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Métricas de Qualidade</a:t>
            </a:r>
            <a:br>
              <a:rPr lang="pt-PT" dirty="0"/>
            </a:br>
            <a:r>
              <a:rPr lang="pt-PT" dirty="0"/>
              <a:t>Modelos de Classificação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6468433-2251-4524-AF42-5072021D20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pt-PT" dirty="0"/>
              <a:t>Matrizes de Confusão</a:t>
            </a:r>
          </a:p>
          <a:p>
            <a:pPr lvl="1"/>
            <a:r>
              <a:rPr lang="pt-PT" dirty="0"/>
              <a:t>Tabela utilizada para descrever o desempenho de um modelo de classificação.</a:t>
            </a:r>
          </a:p>
          <a:p>
            <a:endParaRPr lang="pt-PT" dirty="0"/>
          </a:p>
          <a:p>
            <a:r>
              <a:rPr lang="pt-PT" dirty="0"/>
              <a:t>ROC curve:</a:t>
            </a:r>
          </a:p>
          <a:p>
            <a:pPr lvl="1"/>
            <a:r>
              <a:rPr lang="pt-PT" dirty="0"/>
              <a:t>A curva </a:t>
            </a:r>
            <a:r>
              <a:rPr lang="pt-PT" i="1" dirty="0" err="1"/>
              <a:t>Receiver</a:t>
            </a:r>
            <a:r>
              <a:rPr lang="pt-PT" i="1" dirty="0"/>
              <a:t> </a:t>
            </a:r>
            <a:r>
              <a:rPr lang="pt-PT" i="1" dirty="0" err="1"/>
              <a:t>Operating</a:t>
            </a:r>
            <a:r>
              <a:rPr lang="pt-PT" i="1" dirty="0"/>
              <a:t> </a:t>
            </a:r>
            <a:r>
              <a:rPr lang="pt-PT" i="1" dirty="0" err="1"/>
              <a:t>Characteristics</a:t>
            </a:r>
            <a:r>
              <a:rPr lang="pt-PT" dirty="0"/>
              <a:t> (ROC) encontra o </a:t>
            </a:r>
            <a:br>
              <a:rPr lang="pt-PT" dirty="0"/>
            </a:br>
            <a:r>
              <a:rPr lang="pt-PT" dirty="0"/>
              <a:t>desempenho de um modelo de classificação em diferentes </a:t>
            </a:r>
            <a:br>
              <a:rPr lang="pt-PT" dirty="0"/>
            </a:br>
            <a:r>
              <a:rPr lang="pt-PT" dirty="0"/>
              <a:t>limites de classificação;</a:t>
            </a:r>
          </a:p>
          <a:p>
            <a:pPr lvl="1"/>
            <a:r>
              <a:rPr lang="pt-PT" dirty="0"/>
              <a:t>Reduzindo o patamar (</a:t>
            </a:r>
            <a:r>
              <a:rPr lang="pt-PT" i="1" dirty="0" err="1"/>
              <a:t>threshold</a:t>
            </a:r>
            <a:r>
              <a:rPr lang="pt-PT" dirty="0"/>
              <a:t>) de classificação, são classificados </a:t>
            </a:r>
            <a:br>
              <a:rPr lang="pt-PT" dirty="0"/>
            </a:br>
            <a:r>
              <a:rPr lang="pt-PT" dirty="0"/>
              <a:t>mais itens como positivos, aumentando os falsos positivos e os </a:t>
            </a:r>
            <a:br>
              <a:rPr lang="pt-PT" dirty="0"/>
            </a:br>
            <a:r>
              <a:rPr lang="pt-PT" dirty="0"/>
              <a:t>verdadeiros positivos.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8B84A2D4-0039-4868-93C3-7B61ABC90A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1949" y="2460853"/>
            <a:ext cx="2767963" cy="2098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9027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B735DE-1559-41E6-85B5-0F9D5A032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Métricas de Qualidade</a:t>
            </a:r>
            <a:br>
              <a:rPr lang="pt-PT" dirty="0"/>
            </a:br>
            <a:r>
              <a:rPr lang="pt-PT" dirty="0"/>
              <a:t>Modelos de Classificação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6468433-2251-4524-AF42-5072021D20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pt-PT" dirty="0"/>
              <a:t>Matrizes de Confusão</a:t>
            </a:r>
          </a:p>
          <a:p>
            <a:pPr lvl="1"/>
            <a:r>
              <a:rPr lang="pt-PT" dirty="0"/>
              <a:t>Tabela utilizada para descrever o desempenho de um modelo de classificação.</a:t>
            </a:r>
          </a:p>
          <a:p>
            <a:endParaRPr lang="pt-PT" dirty="0"/>
          </a:p>
          <a:p>
            <a:r>
              <a:rPr lang="pt-PT" dirty="0"/>
              <a:t>AUC curve:</a:t>
            </a:r>
          </a:p>
          <a:p>
            <a:pPr lvl="1"/>
            <a:r>
              <a:rPr lang="pt-PT" dirty="0"/>
              <a:t>A </a:t>
            </a:r>
            <a:r>
              <a:rPr lang="pt-PT" dirty="0" err="1"/>
              <a:t>Area</a:t>
            </a:r>
            <a:r>
              <a:rPr lang="pt-PT" dirty="0"/>
              <a:t> </a:t>
            </a:r>
            <a:r>
              <a:rPr lang="pt-PT" dirty="0" err="1"/>
              <a:t>Under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Curve (AUC) mede a área abaixo da curva ROC;</a:t>
            </a:r>
          </a:p>
          <a:p>
            <a:pPr lvl="1"/>
            <a:r>
              <a:rPr lang="pt-PT" dirty="0"/>
              <a:t>Mede quão bem as previsões são classificadas, em vez de avaliar </a:t>
            </a:r>
            <a:br>
              <a:rPr lang="pt-PT" dirty="0"/>
            </a:br>
            <a:r>
              <a:rPr lang="pt-PT" dirty="0"/>
              <a:t>os seus valores absolutos (varia de 0 a 1); </a:t>
            </a:r>
          </a:p>
          <a:p>
            <a:pPr lvl="1"/>
            <a:r>
              <a:rPr lang="pt-PT" dirty="0"/>
              <a:t>Um modelo cujas previsões estão 100% erradas tem uma AUC de 0; </a:t>
            </a:r>
            <a:br>
              <a:rPr lang="pt-PT" dirty="0"/>
            </a:br>
            <a:r>
              <a:rPr lang="pt-PT" dirty="0"/>
              <a:t>aquele cujas previsões estão 100% corretas tem uma AUC de 1.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A0A489D-3B9F-4174-ADFE-061DBA19B3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4045" y="2448471"/>
            <a:ext cx="2613466" cy="2232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4595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B735DE-1559-41E6-85B5-0F9D5A032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Métricas de Qualidade</a:t>
            </a:r>
            <a:br>
              <a:rPr lang="pt-PT" dirty="0"/>
            </a:br>
            <a:r>
              <a:rPr lang="pt-PT" dirty="0"/>
              <a:t>Modelos de Regressão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Marcador de Posição de Conteúdo 2">
                <a:extLst>
                  <a:ext uri="{FF2B5EF4-FFF2-40B4-BE49-F238E27FC236}">
                    <a16:creationId xmlns:a16="http://schemas.microsoft.com/office/drawing/2014/main" id="{16468433-2251-4524-AF42-5072021D20D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r>
                  <a:rPr lang="pt-PT" dirty="0"/>
                  <a:t>Erro Médio Absoluto (</a:t>
                </a:r>
                <a:r>
                  <a:rPr lang="pt-PT" i="1" dirty="0" err="1"/>
                  <a:t>Mean</a:t>
                </a:r>
                <a:r>
                  <a:rPr lang="pt-PT" i="1" dirty="0"/>
                  <a:t> </a:t>
                </a:r>
                <a:r>
                  <a:rPr lang="pt-PT" i="1" dirty="0" err="1"/>
                  <a:t>Absolute</a:t>
                </a:r>
                <a:r>
                  <a:rPr lang="pt-PT" i="1" dirty="0"/>
                  <a:t> Error </a:t>
                </a:r>
                <a:r>
                  <a:rPr lang="pt-PT" dirty="0"/>
                  <a:t>- MAE)</a:t>
                </a:r>
              </a:p>
              <a:p>
                <a:pPr lvl="1"/>
                <a:r>
                  <a:rPr lang="pt-PT" dirty="0"/>
                  <a:t>Mede a magnitude média dos erros num conjunto de previsões</a:t>
                </a:r>
                <a:br>
                  <a:rPr lang="pt-PT" dirty="0"/>
                </a:br>
                <a:r>
                  <a:rPr lang="pt-PT" dirty="0"/>
                  <a:t>(não considera a direção):</a:t>
                </a:r>
              </a:p>
              <a:p>
                <a:pPr lvl="1"/>
                <a:endParaRPr lang="pt-PT" dirty="0"/>
              </a:p>
              <a:p>
                <a:pPr lvl="1"/>
                <a14:m>
                  <m:oMath xmlns:m="http://schemas.openxmlformats.org/officeDocument/2006/math">
                    <m:r>
                      <a:rPr lang="pt-PT" b="0" i="1" smtClean="0">
                        <a:latin typeface="Cambria Math" panose="02040503050406030204" pitchFamily="18" charset="0"/>
                      </a:rPr>
                      <m:t>𝑀𝐴𝐸</m:t>
                    </m:r>
                    <m:r>
                      <a:rPr lang="pt-PT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PT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PT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pt-PT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pt-PT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pt-PT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pt-PT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pt-PT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d>
                          <m:dPr>
                            <m:begChr m:val="|"/>
                            <m:endChr m:val="|"/>
                            <m:ctrlPr>
                              <a:rPr lang="pt-PT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pt-PT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PT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pt-PT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pt-PT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pt-PT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pt-P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pt-PT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pt-PT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r>
                  <a:rPr lang="pt-PT" dirty="0"/>
                  <a:t> </a:t>
                </a:r>
                <a:br>
                  <a:rPr lang="pt-PT" dirty="0"/>
                </a:br>
                <a:br>
                  <a:rPr lang="pt-PT" dirty="0"/>
                </a:br>
                <a:r>
                  <a:rPr lang="pt-PT" dirty="0"/>
                  <a:t>em que </a:t>
                </a:r>
                <a14:m>
                  <m:oMath xmlns:m="http://schemas.openxmlformats.org/officeDocument/2006/math">
                    <m:r>
                      <a:rPr lang="pt-PT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pt-PT" dirty="0"/>
                  <a:t> é a quantidade de observações,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P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PT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pt-PT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pt-PT" dirty="0"/>
                  <a:t> 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PT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pt-PT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PT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pt-PT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pt-PT" dirty="0"/>
                  <a:t> são, respetivamente, a observação atual e o valor previsto.</a:t>
                </a:r>
              </a:p>
              <a:p>
                <a:pPr lvl="1"/>
                <a:endParaRPr lang="pt-PT" dirty="0"/>
              </a:p>
              <a:p>
                <a:pPr lvl="1"/>
                <a:endParaRPr lang="pt-PT" dirty="0"/>
              </a:p>
            </p:txBody>
          </p:sp>
        </mc:Choice>
        <mc:Fallback>
          <p:sp>
            <p:nvSpPr>
              <p:cNvPr id="3" name="Marcador de Posição de Conteúdo 2">
                <a:extLst>
                  <a:ext uri="{FF2B5EF4-FFF2-40B4-BE49-F238E27FC236}">
                    <a16:creationId xmlns:a16="http://schemas.microsoft.com/office/drawing/2014/main" id="{16468433-2251-4524-AF42-5072021D20D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73" t="-1613"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362" name="Picture 2" descr="python - Mean absolute error in TensorFlow without built-in functions -  Stack Overflow">
            <a:extLst>
              <a:ext uri="{FF2B5EF4-FFF2-40B4-BE49-F238E27FC236}">
                <a16:creationId xmlns:a16="http://schemas.microsoft.com/office/drawing/2014/main" id="{7998C562-2B99-4B5F-B425-99404DFA90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6223" y="3650476"/>
            <a:ext cx="3887377" cy="1749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40511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B735DE-1559-41E6-85B5-0F9D5A032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Métricas de Qualidade</a:t>
            </a:r>
            <a:br>
              <a:rPr lang="pt-PT" dirty="0"/>
            </a:br>
            <a:r>
              <a:rPr lang="pt-PT" dirty="0"/>
              <a:t>Modelos de Regressão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Marcador de Posição de Conteúdo 2">
                <a:extLst>
                  <a:ext uri="{FF2B5EF4-FFF2-40B4-BE49-F238E27FC236}">
                    <a16:creationId xmlns:a16="http://schemas.microsoft.com/office/drawing/2014/main" id="{16468433-2251-4524-AF42-5072021D20D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r>
                  <a:rPr lang="pt-PT" dirty="0"/>
                  <a:t>Erro Médio Quadrado (</a:t>
                </a:r>
                <a:r>
                  <a:rPr lang="pt-PT" i="1" dirty="0" err="1"/>
                  <a:t>Mean</a:t>
                </a:r>
                <a:r>
                  <a:rPr lang="pt-PT" i="1" dirty="0"/>
                  <a:t> </a:t>
                </a:r>
                <a:r>
                  <a:rPr lang="pt-PT" i="1" dirty="0" err="1"/>
                  <a:t>Squared</a:t>
                </a:r>
                <a:r>
                  <a:rPr lang="pt-PT" i="1" dirty="0"/>
                  <a:t> Error </a:t>
                </a:r>
                <a:r>
                  <a:rPr lang="pt-PT" dirty="0"/>
                  <a:t>- MSE)</a:t>
                </a:r>
              </a:p>
              <a:p>
                <a:pPr lvl="1"/>
                <a:r>
                  <a:rPr lang="pt-PT" dirty="0"/>
                  <a:t>Consiste no cálculo da média das diferenças, ao quadrado, entre os erros num conjunto de previsões</a:t>
                </a:r>
                <a:br>
                  <a:rPr lang="pt-PT" dirty="0"/>
                </a:br>
                <a:r>
                  <a:rPr lang="pt-PT" dirty="0"/>
                  <a:t>(não considera a direção):</a:t>
                </a:r>
              </a:p>
              <a:p>
                <a:pPr lvl="1"/>
                <a:endParaRPr lang="pt-PT" dirty="0"/>
              </a:p>
              <a:p>
                <a:pPr lvl="1"/>
                <a14:m>
                  <m:oMath xmlns:m="http://schemas.openxmlformats.org/officeDocument/2006/math">
                    <m:r>
                      <a:rPr lang="pt-PT" b="0" i="1" smtClean="0">
                        <a:latin typeface="Cambria Math" panose="02040503050406030204" pitchFamily="18" charset="0"/>
                      </a:rPr>
                      <m:t>𝑀𝑆𝐸</m:t>
                    </m:r>
                    <m:r>
                      <a:rPr lang="pt-PT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PT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PT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pt-PT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pt-PT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pt-PT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pt-PT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pt-PT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pt-PT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pt-PT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pt-PT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PT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pt-PT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pt-PT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pt-PT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pt-PT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pt-PT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pt-PT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pt-PT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r>
                  <a:rPr lang="pt-PT" dirty="0"/>
                  <a:t> </a:t>
                </a:r>
                <a:br>
                  <a:rPr lang="pt-PT" dirty="0"/>
                </a:br>
                <a:br>
                  <a:rPr lang="pt-PT" dirty="0"/>
                </a:br>
                <a:r>
                  <a:rPr lang="pt-PT" dirty="0"/>
                  <a:t>em que </a:t>
                </a:r>
                <a14:m>
                  <m:oMath xmlns:m="http://schemas.openxmlformats.org/officeDocument/2006/math">
                    <m:r>
                      <a:rPr lang="pt-PT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pt-PT" dirty="0"/>
                  <a:t> é a quantidade de observações,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P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PT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pt-PT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pt-PT" dirty="0"/>
                  <a:t> 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P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pt-PT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PT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pt-PT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pt-PT" dirty="0"/>
                  <a:t> são, respetivamente, a observação atual e o valor previsto.</a:t>
                </a:r>
              </a:p>
              <a:p>
                <a:pPr lvl="1"/>
                <a:endParaRPr lang="pt-PT" dirty="0"/>
              </a:p>
            </p:txBody>
          </p:sp>
        </mc:Choice>
        <mc:Fallback>
          <p:sp>
            <p:nvSpPr>
              <p:cNvPr id="3" name="Marcador de Posição de Conteúdo 2">
                <a:extLst>
                  <a:ext uri="{FF2B5EF4-FFF2-40B4-BE49-F238E27FC236}">
                    <a16:creationId xmlns:a16="http://schemas.microsoft.com/office/drawing/2014/main" id="{16468433-2251-4524-AF42-5072021D20D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73" t="-1613"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Imagem 7">
            <a:extLst>
              <a:ext uri="{FF2B5EF4-FFF2-40B4-BE49-F238E27FC236}">
                <a16:creationId xmlns:a16="http://schemas.microsoft.com/office/drawing/2014/main" id="{DFBDCE8B-4F6E-4B56-8A8A-CEFE1036E1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602" t="14706" r="11830" b="11797"/>
          <a:stretch/>
        </p:blipFill>
        <p:spPr>
          <a:xfrm>
            <a:off x="3630743" y="3600599"/>
            <a:ext cx="3892857" cy="1889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617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B735DE-1559-41E6-85B5-0F9D5A032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Métricas de Qualidade</a:t>
            </a:r>
            <a:br>
              <a:rPr lang="pt-PT" dirty="0"/>
            </a:br>
            <a:r>
              <a:rPr lang="pt-PT" dirty="0"/>
              <a:t>Modelos de Regressão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Marcador de Posição de Conteúdo 2">
                <a:extLst>
                  <a:ext uri="{FF2B5EF4-FFF2-40B4-BE49-F238E27FC236}">
                    <a16:creationId xmlns:a16="http://schemas.microsoft.com/office/drawing/2014/main" id="{16468433-2251-4524-AF42-5072021D20D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r>
                  <a:rPr lang="pt-PT" dirty="0"/>
                  <a:t>Raiz Quadrada do Erro Médio Quadrado (</a:t>
                </a:r>
                <a:r>
                  <a:rPr lang="pt-PT" dirty="0" err="1"/>
                  <a:t>Root</a:t>
                </a:r>
                <a:r>
                  <a:rPr lang="pt-PT" dirty="0"/>
                  <a:t> </a:t>
                </a:r>
                <a:r>
                  <a:rPr lang="pt-PT" i="1" dirty="0" err="1"/>
                  <a:t>Mean</a:t>
                </a:r>
                <a:r>
                  <a:rPr lang="pt-PT" i="1" dirty="0"/>
                  <a:t> </a:t>
                </a:r>
                <a:r>
                  <a:rPr lang="pt-PT" i="1" dirty="0" err="1"/>
                  <a:t>Squared</a:t>
                </a:r>
                <a:r>
                  <a:rPr lang="pt-PT" i="1" dirty="0"/>
                  <a:t> Error </a:t>
                </a:r>
                <a:r>
                  <a:rPr lang="pt-PT" dirty="0"/>
                  <a:t>- RMSE)</a:t>
                </a:r>
              </a:p>
              <a:p>
                <a:pPr lvl="1"/>
                <a:r>
                  <a:rPr lang="pt-PT" dirty="0"/>
                  <a:t>Consiste no cálculo da média das diferenças, ao quadrado, entre os erros num conjunto de previsões</a:t>
                </a:r>
                <a:br>
                  <a:rPr lang="pt-PT" dirty="0"/>
                </a:br>
                <a:r>
                  <a:rPr lang="pt-PT" dirty="0"/>
                  <a:t>(não considera a direção):</a:t>
                </a:r>
              </a:p>
              <a:p>
                <a:pPr lvl="1"/>
                <a:endParaRPr lang="pt-PT" dirty="0"/>
              </a:p>
              <a:p>
                <a:pPr lvl="1"/>
                <a14:m>
                  <m:oMath xmlns:m="http://schemas.openxmlformats.org/officeDocument/2006/math">
                    <m:r>
                      <a:rPr lang="pt-PT" b="0" i="1" smtClean="0">
                        <a:latin typeface="Cambria Math" panose="02040503050406030204" pitchFamily="18" charset="0"/>
                      </a:rPr>
                      <m:t>𝑅𝑀𝑆𝐸</m:t>
                    </m:r>
                    <m:r>
                      <a:rPr lang="pt-PT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PT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PT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pt-PT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rad>
                      <m:radPr>
                        <m:degHide m:val="on"/>
                        <m:ctrlPr>
                          <a:rPr lang="pt-PT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nary>
                          <m:naryPr>
                            <m:chr m:val="∑"/>
                            <m:ctrlPr>
                              <a:rPr lang="pt-PT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pt-PT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pt-PT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pt-PT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p>
                              <m:sSupPr>
                                <m:ctrlPr>
                                  <a:rPr lang="pt-PT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pt-PT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pt-PT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PT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pt-PT" i="1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  <m:r>
                                      <a:rPr lang="pt-PT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pt-PT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pt-PT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pt-PT" i="1"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pt-PT" i="1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pt-PT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e>
                    </m:rad>
                  </m:oMath>
                </a14:m>
                <a:br>
                  <a:rPr lang="pt-PT" dirty="0"/>
                </a:br>
                <a:br>
                  <a:rPr lang="pt-PT" dirty="0"/>
                </a:br>
                <a:r>
                  <a:rPr lang="pt-PT" dirty="0"/>
                  <a:t>em que </a:t>
                </a:r>
                <a14:m>
                  <m:oMath xmlns:m="http://schemas.openxmlformats.org/officeDocument/2006/math">
                    <m:r>
                      <a:rPr lang="pt-PT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pt-PT" dirty="0"/>
                  <a:t> é a quantidade de observações,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P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PT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pt-PT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pt-PT" dirty="0"/>
                  <a:t> 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P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pt-PT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PT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pt-PT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pt-PT" dirty="0"/>
                  <a:t> são, respetivamente, a observação atual e o valor previsto.</a:t>
                </a:r>
              </a:p>
              <a:p>
                <a:pPr lvl="1"/>
                <a:endParaRPr lang="pt-PT" dirty="0"/>
              </a:p>
            </p:txBody>
          </p:sp>
        </mc:Choice>
        <mc:Fallback>
          <p:sp>
            <p:nvSpPr>
              <p:cNvPr id="3" name="Marcador de Posição de Conteúdo 2">
                <a:extLst>
                  <a:ext uri="{FF2B5EF4-FFF2-40B4-BE49-F238E27FC236}">
                    <a16:creationId xmlns:a16="http://schemas.microsoft.com/office/drawing/2014/main" id="{16468433-2251-4524-AF42-5072021D20D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73" t="-1613"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386" name="Picture 2" descr="What does RMSE really mean?. Root Mean Square Error (RMSE) is a… | by James  Moody | Towards Data Science">
            <a:extLst>
              <a:ext uri="{FF2B5EF4-FFF2-40B4-BE49-F238E27FC236}">
                <a16:creationId xmlns:a16="http://schemas.microsoft.com/office/drawing/2014/main" id="{7765B50C-AB54-41D8-A56D-6C64AFE03B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0743" y="4031043"/>
            <a:ext cx="3929849" cy="1228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86531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B735DE-1559-41E6-85B5-0F9D5A032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Métricas de Qualidade</a:t>
            </a:r>
            <a:br>
              <a:rPr lang="pt-PT" dirty="0"/>
            </a:br>
            <a:r>
              <a:rPr lang="pt-PT" dirty="0"/>
              <a:t>Modelos de Regressão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Marcador de Posição de Conteúdo 2">
                <a:extLst>
                  <a:ext uri="{FF2B5EF4-FFF2-40B4-BE49-F238E27FC236}">
                    <a16:creationId xmlns:a16="http://schemas.microsoft.com/office/drawing/2014/main" id="{16468433-2251-4524-AF42-5072021D20D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buNone/>
                  <a:tabLst>
                    <a:tab pos="2508250" algn="l"/>
                    <a:tab pos="5380038" algn="l"/>
                  </a:tabLst>
                </a:pPr>
                <a14:m>
                  <m:oMath xmlns:m="http://schemas.openxmlformats.org/officeDocument/2006/math">
                    <m:r>
                      <a:rPr lang="pt-PT" b="0" i="1" smtClean="0">
                        <a:latin typeface="Cambria Math" panose="02040503050406030204" pitchFamily="18" charset="0"/>
                      </a:rPr>
                      <m:t>𝑀𝐴𝐸</m:t>
                    </m:r>
                    <m:r>
                      <a:rPr lang="pt-PT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PT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PT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pt-PT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pt-PT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pt-PT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pt-PT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pt-PT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d>
                          <m:dPr>
                            <m:begChr m:val="|"/>
                            <m:endChr m:val="|"/>
                            <m:ctrlPr>
                              <a:rPr lang="pt-PT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pt-PT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PT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pt-PT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pt-PT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pt-PT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pt-P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pt-PT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pt-PT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r>
                  <a:rPr lang="pt-PT" dirty="0"/>
                  <a:t> 	 </a:t>
                </a:r>
                <a14:m>
                  <m:oMath xmlns:m="http://schemas.openxmlformats.org/officeDocument/2006/math">
                    <m:r>
                      <a:rPr lang="pt-PT" i="1">
                        <a:latin typeface="Cambria Math" panose="02040503050406030204" pitchFamily="18" charset="0"/>
                      </a:rPr>
                      <m:t>𝑀𝑆𝐸</m:t>
                    </m:r>
                    <m:r>
                      <a:rPr lang="pt-PT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PT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PT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pt-PT" i="1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pt-PT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pt-PT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pt-PT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pt-PT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pt-PT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pt-PT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pt-PT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PT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pt-PT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pt-PT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pt-PT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pt-PT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pt-PT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pt-PT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pt-PT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r>
                  <a:rPr lang="pt-PT" dirty="0"/>
                  <a:t>	</a:t>
                </a:r>
                <a14:m>
                  <m:oMath xmlns:m="http://schemas.openxmlformats.org/officeDocument/2006/math">
                    <m:r>
                      <a:rPr lang="pt-PT" i="1">
                        <a:latin typeface="Cambria Math" panose="02040503050406030204" pitchFamily="18" charset="0"/>
                      </a:rPr>
                      <m:t>𝑅𝑀𝑆𝐸</m:t>
                    </m:r>
                    <m:r>
                      <a:rPr lang="pt-PT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PT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PT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pt-PT" i="1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rad>
                      <m:radPr>
                        <m:degHide m:val="on"/>
                        <m:ctrlPr>
                          <a:rPr lang="pt-PT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nary>
                          <m:naryPr>
                            <m:chr m:val="∑"/>
                            <m:ctrlPr>
                              <a:rPr lang="pt-PT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pt-PT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pt-PT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pt-PT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p>
                              <m:sSupPr>
                                <m:ctrlPr>
                                  <a:rPr lang="pt-PT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pt-PT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pt-PT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PT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pt-PT" i="1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  <m:r>
                                      <a:rPr lang="pt-PT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pt-PT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pt-PT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pt-PT" i="1"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pt-PT" i="1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pt-PT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e>
                    </m:rad>
                  </m:oMath>
                </a14:m>
                <a:br>
                  <a:rPr lang="pt-PT" dirty="0"/>
                </a:br>
                <a:endParaRPr lang="pt-PT" dirty="0"/>
              </a:p>
              <a:p>
                <a:endParaRPr lang="pt-PT" dirty="0"/>
              </a:p>
              <a:p>
                <a:r>
                  <a:rPr lang="pt-PT" dirty="0"/>
                  <a:t>Três das métricas mais comuns usadas para medir a precisão de variáveis contínuas;</a:t>
                </a:r>
              </a:p>
              <a:p>
                <a:r>
                  <a:rPr lang="pt-PT" dirty="0"/>
                  <a:t>Todas expressam o erro médio de previsão do modelo (valores mais baixos são melhores);</a:t>
                </a:r>
              </a:p>
              <a:p>
                <a:r>
                  <a:rPr lang="pt-PT" dirty="0"/>
                  <a:t>Todos variam de 0 a ∞ e são indiferentes à direção dos erros;</a:t>
                </a:r>
              </a:p>
              <a:p>
                <a:r>
                  <a:rPr lang="pt-PT" dirty="0"/>
                  <a:t>MAE e RMSE expressam o erro de previsão na mesma unidade da variável de interesse;</a:t>
                </a:r>
              </a:p>
              <a:p>
                <a:r>
                  <a:rPr lang="pt-PT" dirty="0"/>
                  <a:t>MSE e RMSE, ao elevar o erro ao quadrado, dão um peso relativamente alto para erros grandes;</a:t>
                </a:r>
              </a:p>
              <a:p>
                <a:r>
                  <a:rPr lang="pt-PT" dirty="0"/>
                  <a:t>MSE e RMSE são mais úteis quando grandes erros são especialmente indesejáveis.</a:t>
                </a:r>
              </a:p>
            </p:txBody>
          </p:sp>
        </mc:Choice>
        <mc:Fallback>
          <p:sp>
            <p:nvSpPr>
              <p:cNvPr id="3" name="Marcador de Posição de Conteúdo 2">
                <a:extLst>
                  <a:ext uri="{FF2B5EF4-FFF2-40B4-BE49-F238E27FC236}">
                    <a16:creationId xmlns:a16="http://schemas.microsoft.com/office/drawing/2014/main" id="{16468433-2251-4524-AF42-5072021D20D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73"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997620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B735DE-1559-41E6-85B5-0F9D5A032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Métricas de Qualidade</a:t>
            </a:r>
            <a:br>
              <a:rPr lang="pt-PT" dirty="0"/>
            </a:br>
            <a:r>
              <a:rPr lang="pt-PT" dirty="0"/>
              <a:t>Modelos de Regressão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Marcador de Posição de Conteúdo 2">
                <a:extLst>
                  <a:ext uri="{FF2B5EF4-FFF2-40B4-BE49-F238E27FC236}">
                    <a16:creationId xmlns:a16="http://schemas.microsoft.com/office/drawing/2014/main" id="{16468433-2251-4524-AF42-5072021D20D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buNone/>
                  <a:tabLst>
                    <a:tab pos="2508250" algn="l"/>
                    <a:tab pos="5380038" algn="l"/>
                  </a:tabLst>
                </a:pPr>
                <a14:m>
                  <m:oMath xmlns:m="http://schemas.openxmlformats.org/officeDocument/2006/math">
                    <m:r>
                      <a:rPr lang="pt-PT" b="0" i="1" smtClean="0">
                        <a:latin typeface="Cambria Math" panose="02040503050406030204" pitchFamily="18" charset="0"/>
                      </a:rPr>
                      <m:t>𝑀𝐴𝐸</m:t>
                    </m:r>
                    <m:r>
                      <a:rPr lang="pt-PT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PT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PT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pt-PT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pt-PT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pt-PT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pt-PT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pt-PT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d>
                          <m:dPr>
                            <m:begChr m:val="|"/>
                            <m:endChr m:val="|"/>
                            <m:ctrlPr>
                              <a:rPr lang="pt-PT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pt-PT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PT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pt-PT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pt-PT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pt-PT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pt-P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pt-PT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pt-PT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r>
                  <a:rPr lang="pt-PT" dirty="0"/>
                  <a:t> 	 </a:t>
                </a:r>
                <a14:m>
                  <m:oMath xmlns:m="http://schemas.openxmlformats.org/officeDocument/2006/math">
                    <m:r>
                      <a:rPr lang="pt-PT" i="1">
                        <a:latin typeface="Cambria Math" panose="02040503050406030204" pitchFamily="18" charset="0"/>
                      </a:rPr>
                      <m:t>𝑀𝑆𝐸</m:t>
                    </m:r>
                    <m:r>
                      <a:rPr lang="pt-PT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PT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PT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pt-PT" i="1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pt-PT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pt-PT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pt-PT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pt-PT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pt-PT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pt-PT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pt-PT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PT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pt-PT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pt-PT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pt-PT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pt-PT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pt-PT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pt-PT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pt-PT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r>
                  <a:rPr lang="pt-PT" dirty="0"/>
                  <a:t>	</a:t>
                </a:r>
                <a14:m>
                  <m:oMath xmlns:m="http://schemas.openxmlformats.org/officeDocument/2006/math">
                    <m:r>
                      <a:rPr lang="pt-PT" i="1">
                        <a:latin typeface="Cambria Math" panose="02040503050406030204" pitchFamily="18" charset="0"/>
                      </a:rPr>
                      <m:t>𝑅𝑀𝑆𝐸</m:t>
                    </m:r>
                    <m:r>
                      <a:rPr lang="pt-PT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PT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PT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pt-PT" i="1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rad>
                      <m:radPr>
                        <m:degHide m:val="on"/>
                        <m:ctrlPr>
                          <a:rPr lang="pt-PT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nary>
                          <m:naryPr>
                            <m:chr m:val="∑"/>
                            <m:ctrlPr>
                              <a:rPr lang="pt-PT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pt-PT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pt-PT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pt-PT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p>
                              <m:sSupPr>
                                <m:ctrlPr>
                                  <a:rPr lang="pt-PT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pt-PT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pt-PT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PT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pt-PT" i="1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  <m:r>
                                      <a:rPr lang="pt-PT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pt-PT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pt-PT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pt-PT" i="1"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pt-PT" i="1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pt-PT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e>
                    </m:rad>
                  </m:oMath>
                </a14:m>
                <a:br>
                  <a:rPr lang="pt-PT" dirty="0"/>
                </a:br>
                <a:endParaRPr lang="pt-PT" dirty="0"/>
              </a:p>
              <a:p>
                <a:endParaRPr lang="pt-PT" dirty="0"/>
              </a:p>
            </p:txBody>
          </p:sp>
        </mc:Choice>
        <mc:Fallback>
          <p:sp>
            <p:nvSpPr>
              <p:cNvPr id="3" name="Marcador de Posição de Conteúdo 2">
                <a:extLst>
                  <a:ext uri="{FF2B5EF4-FFF2-40B4-BE49-F238E27FC236}">
                    <a16:creationId xmlns:a16="http://schemas.microsoft.com/office/drawing/2014/main" id="{16468433-2251-4524-AF42-5072021D20D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Tabela 3">
            <a:extLst>
              <a:ext uri="{FF2B5EF4-FFF2-40B4-BE49-F238E27FC236}">
                <a16:creationId xmlns:a16="http://schemas.microsoft.com/office/drawing/2014/main" id="{570AE5B8-DDE8-47A6-829D-7360E5126D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8381295"/>
              </p:ext>
            </p:extLst>
          </p:nvPr>
        </p:nvGraphicFramePr>
        <p:xfrm>
          <a:off x="1447287" y="2520479"/>
          <a:ext cx="3593025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3400">
                  <a:extLst>
                    <a:ext uri="{9D8B030D-6E8A-4147-A177-3AD203B41FA5}">
                      <a16:colId xmlns:a16="http://schemas.microsoft.com/office/drawing/2014/main" val="3555759378"/>
                    </a:ext>
                  </a:extLst>
                </a:gridCol>
                <a:gridCol w="1019875">
                  <a:extLst>
                    <a:ext uri="{9D8B030D-6E8A-4147-A177-3AD203B41FA5}">
                      <a16:colId xmlns:a16="http://schemas.microsoft.com/office/drawing/2014/main" val="1330282473"/>
                    </a:ext>
                  </a:extLst>
                </a:gridCol>
                <a:gridCol w="1019875">
                  <a:extLst>
                    <a:ext uri="{9D8B030D-6E8A-4147-A177-3AD203B41FA5}">
                      <a16:colId xmlns:a16="http://schemas.microsoft.com/office/drawing/2014/main" val="4114612501"/>
                    </a:ext>
                  </a:extLst>
                </a:gridCol>
                <a:gridCol w="1019875">
                  <a:extLst>
                    <a:ext uri="{9D8B030D-6E8A-4147-A177-3AD203B41FA5}">
                      <a16:colId xmlns:a16="http://schemas.microsoft.com/office/drawing/2014/main" val="6450540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sz="1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#</a:t>
                      </a:r>
                      <a:endParaRPr lang="en-GB" sz="1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Error</a:t>
                      </a:r>
                      <a:endParaRPr lang="en-GB" sz="1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|Error|</a:t>
                      </a:r>
                      <a:endParaRPr lang="en-GB" sz="1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Error</a:t>
                      </a:r>
                      <a:r>
                        <a:rPr lang="pt-PT" sz="1800" baseline="30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lang="en-GB" sz="1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90916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sz="1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en-GB" sz="1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en-GB" sz="1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en-GB" sz="1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en-GB" sz="1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82620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sz="1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lang="en-GB" sz="1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-1</a:t>
                      </a:r>
                      <a:endParaRPr lang="en-GB" sz="1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en-GB" sz="1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en-GB" sz="1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02133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sz="1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  <a:endParaRPr lang="en-GB" sz="1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  <a:endParaRPr lang="en-GB" sz="1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  <a:endParaRPr lang="en-GB" sz="1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  <a:endParaRPr lang="en-GB" sz="1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22771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sz="1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  <a:endParaRPr lang="en-GB" sz="1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  <a:endParaRPr lang="en-GB" sz="1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  <a:endParaRPr lang="en-GB" sz="1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  <a:endParaRPr lang="en-GB" sz="1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6749974"/>
                  </a:ext>
                </a:extLst>
              </a:tr>
            </a:tbl>
          </a:graphicData>
        </a:graphic>
      </p:graphicFrame>
      <p:graphicFrame>
        <p:nvGraphicFramePr>
          <p:cNvPr id="5" name="Tabela 4">
            <a:extLst>
              <a:ext uri="{FF2B5EF4-FFF2-40B4-BE49-F238E27FC236}">
                <a16:creationId xmlns:a16="http://schemas.microsoft.com/office/drawing/2014/main" id="{848888BF-BD1B-4F81-A6BD-4DD4C1B87F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6843011"/>
              </p:ext>
            </p:extLst>
          </p:nvPr>
        </p:nvGraphicFramePr>
        <p:xfrm>
          <a:off x="2785307" y="4403993"/>
          <a:ext cx="2255005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0847">
                  <a:extLst>
                    <a:ext uri="{9D8B030D-6E8A-4147-A177-3AD203B41FA5}">
                      <a16:colId xmlns:a16="http://schemas.microsoft.com/office/drawing/2014/main" val="3293036860"/>
                    </a:ext>
                  </a:extLst>
                </a:gridCol>
                <a:gridCol w="737079">
                  <a:extLst>
                    <a:ext uri="{9D8B030D-6E8A-4147-A177-3AD203B41FA5}">
                      <a16:colId xmlns:a16="http://schemas.microsoft.com/office/drawing/2014/main" val="4239757207"/>
                    </a:ext>
                  </a:extLst>
                </a:gridCol>
                <a:gridCol w="737079">
                  <a:extLst>
                    <a:ext uri="{9D8B030D-6E8A-4147-A177-3AD203B41FA5}">
                      <a16:colId xmlns:a16="http://schemas.microsoft.com/office/drawing/2014/main" val="7390741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MAE</a:t>
                      </a:r>
                      <a:endParaRPr lang="en-GB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MSE</a:t>
                      </a:r>
                      <a:endParaRPr lang="en-GB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RMSE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16359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</a:t>
                      </a:r>
                      <a:endParaRPr lang="en-GB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5</a:t>
                      </a:r>
                      <a:endParaRPr lang="en-GB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2.24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8761885"/>
                  </a:ext>
                </a:extLst>
              </a:tr>
            </a:tbl>
          </a:graphicData>
        </a:graphic>
      </p:graphicFrame>
      <p:graphicFrame>
        <p:nvGraphicFramePr>
          <p:cNvPr id="6" name="Tabela 5">
            <a:extLst>
              <a:ext uri="{FF2B5EF4-FFF2-40B4-BE49-F238E27FC236}">
                <a16:creationId xmlns:a16="http://schemas.microsoft.com/office/drawing/2014/main" id="{21BF6E61-C697-43AC-BC05-8CA3B29C7D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2957031"/>
              </p:ext>
            </p:extLst>
          </p:nvPr>
        </p:nvGraphicFramePr>
        <p:xfrm>
          <a:off x="6030912" y="2520479"/>
          <a:ext cx="3593025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3400">
                  <a:extLst>
                    <a:ext uri="{9D8B030D-6E8A-4147-A177-3AD203B41FA5}">
                      <a16:colId xmlns:a16="http://schemas.microsoft.com/office/drawing/2014/main" val="3555759378"/>
                    </a:ext>
                  </a:extLst>
                </a:gridCol>
                <a:gridCol w="1019875">
                  <a:extLst>
                    <a:ext uri="{9D8B030D-6E8A-4147-A177-3AD203B41FA5}">
                      <a16:colId xmlns:a16="http://schemas.microsoft.com/office/drawing/2014/main" val="1330282473"/>
                    </a:ext>
                  </a:extLst>
                </a:gridCol>
                <a:gridCol w="1019875">
                  <a:extLst>
                    <a:ext uri="{9D8B030D-6E8A-4147-A177-3AD203B41FA5}">
                      <a16:colId xmlns:a16="http://schemas.microsoft.com/office/drawing/2014/main" val="4114612501"/>
                    </a:ext>
                  </a:extLst>
                </a:gridCol>
                <a:gridCol w="1019875">
                  <a:extLst>
                    <a:ext uri="{9D8B030D-6E8A-4147-A177-3AD203B41FA5}">
                      <a16:colId xmlns:a16="http://schemas.microsoft.com/office/drawing/2014/main" val="6450540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sz="1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#</a:t>
                      </a:r>
                      <a:endParaRPr lang="en-GB" sz="1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Error</a:t>
                      </a:r>
                      <a:endParaRPr lang="en-GB" sz="1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|Error|</a:t>
                      </a:r>
                      <a:endParaRPr lang="en-GB" sz="1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Error</a:t>
                      </a:r>
                      <a:r>
                        <a:rPr lang="pt-PT" sz="1800" baseline="30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lang="en-GB" sz="1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90916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sz="1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en-GB" sz="1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en-GB" sz="1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en-GB" sz="1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en-GB" sz="1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582620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sz="1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lang="en-GB" sz="1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en-GB" sz="1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en-GB" sz="1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en-GB" sz="1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02133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sz="1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  <a:endParaRPr lang="en-GB" sz="1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en-GB" sz="1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en-GB" sz="1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en-GB" sz="1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22771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sz="1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  <a:endParaRPr lang="en-GB" sz="1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  <a:endParaRPr lang="en-GB" sz="1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  <a:endParaRPr lang="en-GB" sz="1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100</a:t>
                      </a:r>
                      <a:endParaRPr lang="en-GB" sz="1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6749974"/>
                  </a:ext>
                </a:extLst>
              </a:tr>
            </a:tbl>
          </a:graphicData>
        </a:graphic>
      </p:graphicFrame>
      <p:graphicFrame>
        <p:nvGraphicFramePr>
          <p:cNvPr id="7" name="Tabela 6">
            <a:extLst>
              <a:ext uri="{FF2B5EF4-FFF2-40B4-BE49-F238E27FC236}">
                <a16:creationId xmlns:a16="http://schemas.microsoft.com/office/drawing/2014/main" id="{8E82077D-7FF2-4CD7-9E47-B5C2F98B2D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420025"/>
              </p:ext>
            </p:extLst>
          </p:nvPr>
        </p:nvGraphicFramePr>
        <p:xfrm>
          <a:off x="7368932" y="4403993"/>
          <a:ext cx="2255005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0847">
                  <a:extLst>
                    <a:ext uri="{9D8B030D-6E8A-4147-A177-3AD203B41FA5}">
                      <a16:colId xmlns:a16="http://schemas.microsoft.com/office/drawing/2014/main" val="3293036860"/>
                    </a:ext>
                  </a:extLst>
                </a:gridCol>
                <a:gridCol w="737079">
                  <a:extLst>
                    <a:ext uri="{9D8B030D-6E8A-4147-A177-3AD203B41FA5}">
                      <a16:colId xmlns:a16="http://schemas.microsoft.com/office/drawing/2014/main" val="4239757207"/>
                    </a:ext>
                  </a:extLst>
                </a:gridCol>
                <a:gridCol w="737079">
                  <a:extLst>
                    <a:ext uri="{9D8B030D-6E8A-4147-A177-3AD203B41FA5}">
                      <a16:colId xmlns:a16="http://schemas.microsoft.com/office/drawing/2014/main" val="27612960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MAE</a:t>
                      </a:r>
                      <a:endParaRPr lang="en-GB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MSE</a:t>
                      </a:r>
                      <a:endParaRPr lang="en-GB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RMSE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16359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2.5</a:t>
                      </a:r>
                      <a:endParaRPr lang="en-GB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25</a:t>
                      </a:r>
                      <a:endParaRPr lang="en-GB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5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87618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0523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Resultado de imagem para open book">
            <a:extLst>
              <a:ext uri="{FF2B5EF4-FFF2-40B4-BE49-F238E27FC236}">
                <a16:creationId xmlns:a16="http://schemas.microsoft.com/office/drawing/2014/main" id="{2365943B-E0E6-404B-A598-2D617B3CBA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99" b="24402"/>
          <a:stretch/>
        </p:blipFill>
        <p:spPr bwMode="auto">
          <a:xfrm>
            <a:off x="4780711" y="3960639"/>
            <a:ext cx="5276850" cy="1656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Referências bibliográficas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A8D24-9133-435D-B6B1-297512A026C8}" type="slidenum">
              <a:rPr lang="pt-PT" smtClean="0"/>
              <a:pPr/>
              <a:t>38</a:t>
            </a:fld>
            <a:endParaRPr lang="pt-P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PT" dirty="0"/>
              <a:t>Montgomery, Douglas C., Elizabeth A. </a:t>
            </a:r>
            <a:r>
              <a:rPr lang="pt-PT" dirty="0" err="1"/>
              <a:t>Peck</a:t>
            </a:r>
            <a:r>
              <a:rPr lang="pt-PT" dirty="0"/>
              <a:t>, </a:t>
            </a:r>
            <a:r>
              <a:rPr lang="pt-PT" dirty="0" err="1"/>
              <a:t>and</a:t>
            </a:r>
            <a:r>
              <a:rPr lang="pt-PT" dirty="0"/>
              <a:t> G. Geoffrey </a:t>
            </a:r>
            <a:r>
              <a:rPr lang="pt-PT" dirty="0" err="1"/>
              <a:t>Vining</a:t>
            </a:r>
            <a:r>
              <a:rPr lang="pt-PT" dirty="0"/>
              <a:t>. </a:t>
            </a:r>
            <a:r>
              <a:rPr lang="pt-PT" dirty="0" err="1"/>
              <a:t>Introduction</a:t>
            </a:r>
            <a:r>
              <a:rPr lang="pt-PT" dirty="0"/>
              <a:t> to linear </a:t>
            </a:r>
            <a:r>
              <a:rPr lang="pt-PT" dirty="0" err="1"/>
              <a:t>regression</a:t>
            </a:r>
            <a:r>
              <a:rPr lang="pt-PT" dirty="0"/>
              <a:t> </a:t>
            </a:r>
            <a:r>
              <a:rPr lang="pt-PT" dirty="0" err="1"/>
              <a:t>analysis</a:t>
            </a:r>
            <a:r>
              <a:rPr lang="pt-PT" dirty="0"/>
              <a:t>. John </a:t>
            </a:r>
            <a:r>
              <a:rPr lang="pt-PT" dirty="0" err="1"/>
              <a:t>Wiley</a:t>
            </a:r>
            <a:r>
              <a:rPr lang="pt-PT" dirty="0"/>
              <a:t> &amp; Sons, 2021</a:t>
            </a:r>
          </a:p>
          <a:p>
            <a:r>
              <a:rPr lang="pt-PT" dirty="0" err="1"/>
              <a:t>Ranganathan</a:t>
            </a:r>
            <a:r>
              <a:rPr lang="pt-PT" dirty="0"/>
              <a:t>, </a:t>
            </a:r>
            <a:r>
              <a:rPr lang="pt-PT" dirty="0" err="1"/>
              <a:t>Priya</a:t>
            </a:r>
            <a:r>
              <a:rPr lang="pt-PT" dirty="0"/>
              <a:t>, C. S. </a:t>
            </a:r>
            <a:r>
              <a:rPr lang="pt-PT" dirty="0" err="1"/>
              <a:t>Pramesh</a:t>
            </a:r>
            <a:r>
              <a:rPr lang="pt-PT" dirty="0"/>
              <a:t>, </a:t>
            </a:r>
            <a:r>
              <a:rPr lang="pt-PT" dirty="0" err="1"/>
              <a:t>and</a:t>
            </a:r>
            <a:r>
              <a:rPr lang="pt-PT" dirty="0"/>
              <a:t> </a:t>
            </a:r>
            <a:r>
              <a:rPr lang="pt-PT" dirty="0" err="1"/>
              <a:t>Rakesh</a:t>
            </a:r>
            <a:r>
              <a:rPr lang="pt-PT" dirty="0"/>
              <a:t> </a:t>
            </a:r>
            <a:r>
              <a:rPr lang="pt-PT" dirty="0" err="1"/>
              <a:t>Aggarwal</a:t>
            </a:r>
            <a:r>
              <a:rPr lang="pt-PT" dirty="0"/>
              <a:t>. "</a:t>
            </a:r>
            <a:r>
              <a:rPr lang="pt-PT" dirty="0" err="1"/>
              <a:t>Common</a:t>
            </a:r>
            <a:r>
              <a:rPr lang="pt-PT" dirty="0"/>
              <a:t> </a:t>
            </a:r>
            <a:r>
              <a:rPr lang="pt-PT" dirty="0" err="1"/>
              <a:t>pitfalls</a:t>
            </a:r>
            <a:r>
              <a:rPr lang="pt-PT" dirty="0"/>
              <a:t> in </a:t>
            </a:r>
            <a:r>
              <a:rPr lang="pt-PT" dirty="0" err="1"/>
              <a:t>statistical</a:t>
            </a:r>
            <a:r>
              <a:rPr lang="pt-PT" dirty="0"/>
              <a:t> </a:t>
            </a:r>
            <a:r>
              <a:rPr lang="pt-PT" dirty="0" err="1"/>
              <a:t>analysis</a:t>
            </a:r>
            <a:r>
              <a:rPr lang="pt-PT" dirty="0"/>
              <a:t>: </a:t>
            </a:r>
            <a:r>
              <a:rPr lang="pt-PT" dirty="0" err="1"/>
              <a:t>logistic</a:t>
            </a:r>
            <a:r>
              <a:rPr lang="pt-PT" dirty="0"/>
              <a:t> </a:t>
            </a:r>
            <a:r>
              <a:rPr lang="pt-PT" dirty="0" err="1"/>
              <a:t>regression</a:t>
            </a:r>
            <a:r>
              <a:rPr lang="pt-PT" dirty="0"/>
              <a:t>." </a:t>
            </a:r>
            <a:r>
              <a:rPr lang="pt-PT" dirty="0" err="1"/>
              <a:t>Perspectives</a:t>
            </a:r>
            <a:r>
              <a:rPr lang="pt-PT" dirty="0"/>
              <a:t> in </a:t>
            </a:r>
            <a:r>
              <a:rPr lang="pt-PT" dirty="0" err="1"/>
              <a:t>clinical</a:t>
            </a:r>
            <a:r>
              <a:rPr lang="pt-PT" dirty="0"/>
              <a:t> research 8.3, 2017</a:t>
            </a:r>
          </a:p>
          <a:p>
            <a:r>
              <a:rPr lang="en-GB" dirty="0" err="1"/>
              <a:t>Breiman</a:t>
            </a:r>
            <a:r>
              <a:rPr lang="en-GB" dirty="0"/>
              <a:t>, Leo; Friedman, J. H.; </a:t>
            </a:r>
            <a:r>
              <a:rPr lang="en-GB" dirty="0" err="1"/>
              <a:t>Olshen</a:t>
            </a:r>
            <a:r>
              <a:rPr lang="en-GB" dirty="0"/>
              <a:t>, R. A.; Stone, C. J. (1984), “Classification and regression trees”, Monterey, CA</a:t>
            </a:r>
          </a:p>
          <a:p>
            <a:r>
              <a:rPr lang="pt-PT" dirty="0"/>
              <a:t>Ross </a:t>
            </a:r>
            <a:r>
              <a:rPr lang="pt-PT" dirty="0" err="1"/>
              <a:t>Quinlan</a:t>
            </a:r>
            <a:r>
              <a:rPr lang="pt-PT" dirty="0"/>
              <a:t> (1993), “C4.5 </a:t>
            </a:r>
            <a:r>
              <a:rPr lang="pt-PT" dirty="0" err="1"/>
              <a:t>Programs</a:t>
            </a:r>
            <a:r>
              <a:rPr lang="pt-PT" dirty="0"/>
              <a:t> for </a:t>
            </a:r>
            <a:r>
              <a:rPr lang="pt-PT" dirty="0" err="1"/>
              <a:t>Machine</a:t>
            </a:r>
            <a:r>
              <a:rPr lang="pt-PT" dirty="0"/>
              <a:t> </a:t>
            </a:r>
            <a:r>
              <a:rPr lang="pt-PT" dirty="0" err="1"/>
              <a:t>Learning</a:t>
            </a:r>
            <a:r>
              <a:rPr lang="pt-PT" dirty="0"/>
              <a:t>”, Morgan </a:t>
            </a:r>
            <a:r>
              <a:rPr lang="pt-PT" dirty="0" err="1"/>
              <a:t>Kaufmann</a:t>
            </a:r>
            <a:endParaRPr lang="pt-PT" dirty="0"/>
          </a:p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6610513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900000" y="4248671"/>
            <a:ext cx="8100000" cy="1080000"/>
          </a:xfrm>
        </p:spPr>
        <p:txBody>
          <a:bodyPr>
            <a:noAutofit/>
          </a:bodyPr>
          <a:lstStyle/>
          <a:p>
            <a:r>
              <a:rPr lang="pt-PT" b="0" dirty="0">
                <a:solidFill>
                  <a:srgbClr val="A42F2C"/>
                </a:solidFill>
              </a:rPr>
              <a:t>Licenciatura em Engenharia Informática, 3º ano</a:t>
            </a:r>
            <a:br>
              <a:rPr lang="pt-PT" b="0" dirty="0">
                <a:solidFill>
                  <a:srgbClr val="A42F2C"/>
                </a:solidFill>
              </a:rPr>
            </a:br>
            <a:r>
              <a:rPr lang="pt-PT" b="0" dirty="0">
                <a:solidFill>
                  <a:srgbClr val="A42F2C"/>
                </a:solidFill>
              </a:rPr>
              <a:t>Mestrado integrado em Engenharia Informática, 4º ano</a:t>
            </a:r>
          </a:p>
        </p:txBody>
      </p:sp>
      <p:sp>
        <p:nvSpPr>
          <p:cNvPr id="2" name="Marcador de Posição do Texto 1"/>
          <p:cNvSpPr>
            <a:spLocks noGrp="1"/>
          </p:cNvSpPr>
          <p:nvPr>
            <p:ph type="body" idx="1"/>
          </p:nvPr>
        </p:nvSpPr>
        <p:spPr>
          <a:xfrm>
            <a:off x="575816" y="2700000"/>
            <a:ext cx="8424184" cy="1440000"/>
          </a:xfrm>
        </p:spPr>
        <p:txBody>
          <a:bodyPr anchor="ctr">
            <a:noAutofit/>
          </a:bodyPr>
          <a:lstStyle/>
          <a:p>
            <a:pPr algn="r"/>
            <a:r>
              <a:rPr lang="pt-BR" sz="4400" dirty="0">
                <a:solidFill>
                  <a:srgbClr val="A42F2C"/>
                </a:solidFill>
              </a:rPr>
              <a:t>Aprendizagem e Decisão Inteligentes</a:t>
            </a:r>
          </a:p>
        </p:txBody>
      </p:sp>
    </p:spTree>
    <p:extLst>
      <p:ext uri="{BB962C8B-B14F-4D97-AF65-F5344CB8AC3E}">
        <p14:creationId xmlns:p14="http://schemas.microsoft.com/office/powerpoint/2010/main" val="15292875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Resultado de imagem para decision tree drawi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4" t="10978" r="1663" b="15336"/>
          <a:stretch/>
        </p:blipFill>
        <p:spPr bwMode="auto">
          <a:xfrm>
            <a:off x="5760392" y="1426570"/>
            <a:ext cx="4320480" cy="4335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dirty="0"/>
              <a:t>Um Modelo: Árvores de Decisão</a:t>
            </a:r>
            <a:br>
              <a:rPr lang="pt-PT" dirty="0"/>
            </a:br>
            <a:r>
              <a:rPr lang="pt-PT" i="1" dirty="0"/>
              <a:t>(</a:t>
            </a:r>
            <a:r>
              <a:rPr lang="pt-PT" i="1" dirty="0" err="1"/>
              <a:t>Decision</a:t>
            </a:r>
            <a:r>
              <a:rPr lang="pt-PT" i="1" dirty="0"/>
              <a:t> </a:t>
            </a:r>
            <a:r>
              <a:rPr lang="pt-PT" i="1" dirty="0" err="1"/>
              <a:t>Trees</a:t>
            </a:r>
            <a:r>
              <a:rPr lang="pt-PT" i="1" dirty="0"/>
              <a:t>)</a:t>
            </a:r>
            <a:endParaRPr lang="pt-P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A8D24-9133-435D-B6B1-297512A026C8}" type="slidenum">
              <a:rPr lang="pt-PT" smtClean="0"/>
              <a:t>4</a:t>
            </a:fld>
            <a:endParaRPr lang="pt-P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PT" dirty="0"/>
              <a:t>Uma Árvore de Decisão é um grafo hierarquizado (árvore!) em que:</a:t>
            </a:r>
          </a:p>
          <a:p>
            <a:pPr lvl="1"/>
            <a:r>
              <a:rPr lang="pt-PT" dirty="0"/>
              <a:t>Cada ramo representa a seleção entre um conjunto de alternativas;</a:t>
            </a:r>
          </a:p>
          <a:p>
            <a:pPr lvl="1"/>
            <a:r>
              <a:rPr lang="pt-PT" dirty="0"/>
              <a:t>Cada folha representa uma decisão;</a:t>
            </a:r>
          </a:p>
          <a:p>
            <a:endParaRPr lang="pt-PT" dirty="0"/>
          </a:p>
        </p:txBody>
      </p:sp>
      <p:cxnSp>
        <p:nvCxnSpPr>
          <p:cNvPr id="14" name="Conexão reta 13">
            <a:extLst>
              <a:ext uri="{FF2B5EF4-FFF2-40B4-BE49-F238E27FC236}">
                <a16:creationId xmlns:a16="http://schemas.microsoft.com/office/drawing/2014/main" id="{7A0E07C4-8D9A-405C-A748-51FCC9925C66}"/>
              </a:ext>
            </a:extLst>
          </p:cNvPr>
          <p:cNvCxnSpPr/>
          <p:nvPr/>
        </p:nvCxnSpPr>
        <p:spPr>
          <a:xfrm flipH="1">
            <a:off x="2898534" y="3007342"/>
            <a:ext cx="1237838" cy="1314136"/>
          </a:xfrm>
          <a:prstGeom prst="line">
            <a:avLst/>
          </a:prstGeom>
          <a:ln w="25400"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Conexão reta 14">
            <a:extLst>
              <a:ext uri="{FF2B5EF4-FFF2-40B4-BE49-F238E27FC236}">
                <a16:creationId xmlns:a16="http://schemas.microsoft.com/office/drawing/2014/main" id="{560DFFB8-A505-4236-B575-FE220033C685}"/>
              </a:ext>
            </a:extLst>
          </p:cNvPr>
          <p:cNvCxnSpPr/>
          <p:nvPr/>
        </p:nvCxnSpPr>
        <p:spPr>
          <a:xfrm>
            <a:off x="4136372" y="3007342"/>
            <a:ext cx="1297523" cy="1314136"/>
          </a:xfrm>
          <a:prstGeom prst="line">
            <a:avLst/>
          </a:prstGeom>
          <a:ln w="25400"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Retângulo arredondado 8">
            <a:extLst>
              <a:ext uri="{FF2B5EF4-FFF2-40B4-BE49-F238E27FC236}">
                <a16:creationId xmlns:a16="http://schemas.microsoft.com/office/drawing/2014/main" id="{3140CBFC-56F5-41DC-8A8B-7FCD7CB27C1D}"/>
              </a:ext>
            </a:extLst>
          </p:cNvPr>
          <p:cNvSpPr/>
          <p:nvPr/>
        </p:nvSpPr>
        <p:spPr>
          <a:xfrm>
            <a:off x="4965383" y="3961438"/>
            <a:ext cx="864096" cy="64807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ewsGotT" pitchFamily="2" charset="0"/>
              </a:rPr>
              <a:t>NÃO</a:t>
            </a:r>
            <a:endParaRPr lang="en-GB" sz="14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ewsGotT" pitchFamily="2" charset="0"/>
            </a:endParaRPr>
          </a:p>
        </p:txBody>
      </p:sp>
      <p:sp>
        <p:nvSpPr>
          <p:cNvPr id="17" name="Retângulo arredondado 4">
            <a:extLst>
              <a:ext uri="{FF2B5EF4-FFF2-40B4-BE49-F238E27FC236}">
                <a16:creationId xmlns:a16="http://schemas.microsoft.com/office/drawing/2014/main" id="{2B299818-387E-4C88-A995-B60D23BA0F09}"/>
              </a:ext>
            </a:extLst>
          </p:cNvPr>
          <p:cNvSpPr/>
          <p:nvPr/>
        </p:nvSpPr>
        <p:spPr>
          <a:xfrm>
            <a:off x="3312120" y="2737302"/>
            <a:ext cx="1656184" cy="64807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ewsGotT" pitchFamily="2" charset="0"/>
              </a:rPr>
              <a:t>ALMOÇAR?</a:t>
            </a:r>
            <a:endParaRPr lang="en-GB" sz="14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ewsGotT" pitchFamily="2" charset="0"/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BCB45EF0-C9A3-425E-9B15-0EFF40FC60DE}"/>
              </a:ext>
            </a:extLst>
          </p:cNvPr>
          <p:cNvSpPr txBox="1"/>
          <p:nvPr/>
        </p:nvSpPr>
        <p:spPr>
          <a:xfrm>
            <a:off x="2379773" y="3510521"/>
            <a:ext cx="11412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ewsGotT" pitchFamily="2" charset="0"/>
              </a:rPr>
              <a:t>Passa das 13h</a:t>
            </a:r>
            <a:endParaRPr lang="en-GB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ewsGotT" pitchFamily="2" charset="0"/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9420FC16-18E9-4A05-807B-E0E656AB9F66}"/>
              </a:ext>
            </a:extLst>
          </p:cNvPr>
          <p:cNvSpPr txBox="1"/>
          <p:nvPr/>
        </p:nvSpPr>
        <p:spPr>
          <a:xfrm>
            <a:off x="4751761" y="3454773"/>
            <a:ext cx="14012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ewsGotT" pitchFamily="2" charset="0"/>
              </a:rPr>
              <a:t>Ainda não são 13h</a:t>
            </a:r>
            <a:endParaRPr lang="en-GB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ewsGotT" pitchFamily="2" charset="0"/>
            </a:endParaRPr>
          </a:p>
        </p:txBody>
      </p:sp>
      <p:cxnSp>
        <p:nvCxnSpPr>
          <p:cNvPr id="20" name="Conexão reta 19">
            <a:extLst>
              <a:ext uri="{FF2B5EF4-FFF2-40B4-BE49-F238E27FC236}">
                <a16:creationId xmlns:a16="http://schemas.microsoft.com/office/drawing/2014/main" id="{17748CAE-9674-4381-8BA1-5D482D72A971}"/>
              </a:ext>
            </a:extLst>
          </p:cNvPr>
          <p:cNvCxnSpPr/>
          <p:nvPr/>
        </p:nvCxnSpPr>
        <p:spPr>
          <a:xfrm flipH="1">
            <a:off x="1799952" y="4228467"/>
            <a:ext cx="1237838" cy="1314136"/>
          </a:xfrm>
          <a:prstGeom prst="line">
            <a:avLst/>
          </a:prstGeom>
          <a:ln w="25400"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Conexão reta 20">
            <a:extLst>
              <a:ext uri="{FF2B5EF4-FFF2-40B4-BE49-F238E27FC236}">
                <a16:creationId xmlns:a16="http://schemas.microsoft.com/office/drawing/2014/main" id="{8340A706-4E55-46E9-BA8D-01CC4DCDE7EC}"/>
              </a:ext>
            </a:extLst>
          </p:cNvPr>
          <p:cNvCxnSpPr/>
          <p:nvPr/>
        </p:nvCxnSpPr>
        <p:spPr>
          <a:xfrm>
            <a:off x="3037790" y="4228467"/>
            <a:ext cx="1297523" cy="1314136"/>
          </a:xfrm>
          <a:prstGeom prst="line">
            <a:avLst/>
          </a:prstGeom>
          <a:ln w="25400"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Retângulo arredondado 14">
            <a:extLst>
              <a:ext uri="{FF2B5EF4-FFF2-40B4-BE49-F238E27FC236}">
                <a16:creationId xmlns:a16="http://schemas.microsoft.com/office/drawing/2014/main" id="{66924618-6B60-489B-8F33-7BD768CA7F5A}"/>
              </a:ext>
            </a:extLst>
          </p:cNvPr>
          <p:cNvSpPr/>
          <p:nvPr/>
        </p:nvSpPr>
        <p:spPr>
          <a:xfrm>
            <a:off x="2213538" y="3958427"/>
            <a:ext cx="1656184" cy="64807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ewsGotT" pitchFamily="2" charset="0"/>
              </a:rPr>
              <a:t>ONDE?</a:t>
            </a:r>
            <a:endParaRPr lang="en-GB" sz="14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ewsGotT" pitchFamily="2" charset="0"/>
            </a:endParaRPr>
          </a:p>
        </p:txBody>
      </p:sp>
      <p:sp>
        <p:nvSpPr>
          <p:cNvPr id="23" name="Retângulo arredondado 7">
            <a:extLst>
              <a:ext uri="{FF2B5EF4-FFF2-40B4-BE49-F238E27FC236}">
                <a16:creationId xmlns:a16="http://schemas.microsoft.com/office/drawing/2014/main" id="{C7C0BA56-66CB-4712-94F0-4FAF165E895E}"/>
              </a:ext>
            </a:extLst>
          </p:cNvPr>
          <p:cNvSpPr/>
          <p:nvPr/>
        </p:nvSpPr>
        <p:spPr>
          <a:xfrm>
            <a:off x="1497564" y="5034376"/>
            <a:ext cx="864096" cy="64807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ewsGotT" pitchFamily="2" charset="0"/>
              </a:rPr>
              <a:t>SIM</a:t>
            </a:r>
            <a:endParaRPr lang="en-GB" sz="14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ewsGotT" pitchFamily="2" charset="0"/>
            </a:endParaRPr>
          </a:p>
        </p:txBody>
      </p:sp>
      <p:sp>
        <p:nvSpPr>
          <p:cNvPr id="24" name="Retângulo arredondado 15">
            <a:extLst>
              <a:ext uri="{FF2B5EF4-FFF2-40B4-BE49-F238E27FC236}">
                <a16:creationId xmlns:a16="http://schemas.microsoft.com/office/drawing/2014/main" id="{59523E75-AFCB-4A69-9B51-5BA406850FF5}"/>
              </a:ext>
            </a:extLst>
          </p:cNvPr>
          <p:cNvSpPr/>
          <p:nvPr/>
        </p:nvSpPr>
        <p:spPr>
          <a:xfrm>
            <a:off x="3843580" y="5040759"/>
            <a:ext cx="864096" cy="64807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ewsGotT" pitchFamily="2" charset="0"/>
              </a:rPr>
              <a:t>NÃO</a:t>
            </a:r>
            <a:endParaRPr lang="en-GB" sz="14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ewsGotT" pitchFamily="2" charset="0"/>
            </a:endParaRP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76B7DBAF-1591-4264-83DC-350A5FE2AEC8}"/>
              </a:ext>
            </a:extLst>
          </p:cNvPr>
          <p:cNvSpPr txBox="1"/>
          <p:nvPr/>
        </p:nvSpPr>
        <p:spPr>
          <a:xfrm>
            <a:off x="1487055" y="4733781"/>
            <a:ext cx="9609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ewsGotT" pitchFamily="2" charset="0"/>
              </a:rPr>
              <a:t>Restaurante</a:t>
            </a:r>
            <a:endParaRPr lang="en-GB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ewsGotT" pitchFamily="2" charset="0"/>
            </a:endParaRP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D3D3F8C8-D2BB-4488-B32A-1B6EAA6241FD}"/>
              </a:ext>
            </a:extLst>
          </p:cNvPr>
          <p:cNvSpPr txBox="1"/>
          <p:nvPr/>
        </p:nvSpPr>
        <p:spPr>
          <a:xfrm>
            <a:off x="3639095" y="4678033"/>
            <a:ext cx="6832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ewsGotT" pitchFamily="2" charset="0"/>
              </a:rPr>
              <a:t>Cantina</a:t>
            </a:r>
            <a:endParaRPr lang="en-GB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ewsGot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59092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dirty="0"/>
              <a:t>Um Modelo: Árvores de Decisão</a:t>
            </a:r>
            <a:br>
              <a:rPr lang="pt-PT" dirty="0"/>
            </a:br>
            <a:r>
              <a:rPr lang="pt-PT" i="1" dirty="0"/>
              <a:t>(</a:t>
            </a:r>
            <a:r>
              <a:rPr lang="pt-PT" i="1" dirty="0" err="1"/>
              <a:t>Decision</a:t>
            </a:r>
            <a:r>
              <a:rPr lang="pt-PT" i="1" dirty="0"/>
              <a:t> </a:t>
            </a:r>
            <a:r>
              <a:rPr lang="pt-PT" i="1" dirty="0" err="1"/>
              <a:t>Trees</a:t>
            </a:r>
            <a:r>
              <a:rPr lang="pt-PT" i="1" dirty="0"/>
              <a:t>)</a:t>
            </a:r>
            <a:endParaRPr lang="pt-P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A8D24-9133-435D-B6B1-297512A026C8}" type="slidenum">
              <a:rPr lang="pt-PT" smtClean="0"/>
              <a:t>5</a:t>
            </a:fld>
            <a:endParaRPr lang="pt-P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PT" dirty="0"/>
              <a:t>Uma Árvore de Decisão é um grafo hierarquizado (árvore!) em que:</a:t>
            </a:r>
          </a:p>
          <a:p>
            <a:pPr lvl="1"/>
            <a:r>
              <a:rPr lang="pt-PT" dirty="0"/>
              <a:t>Cada nodo interno testa um atributo do </a:t>
            </a:r>
            <a:r>
              <a:rPr lang="pt-PT" i="1" dirty="0" err="1"/>
              <a:t>dataset</a:t>
            </a:r>
            <a:r>
              <a:rPr lang="pt-PT" dirty="0"/>
              <a:t>;</a:t>
            </a:r>
          </a:p>
          <a:p>
            <a:pPr lvl="1"/>
            <a:r>
              <a:rPr lang="pt-PT" dirty="0"/>
              <a:t>Cada ramo identifica um valor (ou conjunto de valores) do nodo testado;</a:t>
            </a:r>
          </a:p>
          <a:p>
            <a:pPr lvl="1"/>
            <a:r>
              <a:rPr lang="pt-PT" dirty="0"/>
              <a:t>Cada folha representa uma decisão;</a:t>
            </a:r>
          </a:p>
          <a:p>
            <a:endParaRPr lang="pt-PT" dirty="0"/>
          </a:p>
        </p:txBody>
      </p:sp>
      <p:cxnSp>
        <p:nvCxnSpPr>
          <p:cNvPr id="10" name="Conexão reta 9"/>
          <p:cNvCxnSpPr/>
          <p:nvPr/>
        </p:nvCxnSpPr>
        <p:spPr>
          <a:xfrm flipH="1">
            <a:off x="2898534" y="3007342"/>
            <a:ext cx="1237838" cy="1314136"/>
          </a:xfrm>
          <a:prstGeom prst="line">
            <a:avLst/>
          </a:prstGeom>
          <a:ln w="25400"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Conexão reta 11"/>
          <p:cNvCxnSpPr/>
          <p:nvPr/>
        </p:nvCxnSpPr>
        <p:spPr>
          <a:xfrm>
            <a:off x="4136372" y="3007342"/>
            <a:ext cx="1297523" cy="1314136"/>
          </a:xfrm>
          <a:prstGeom prst="line">
            <a:avLst/>
          </a:prstGeom>
          <a:ln w="25400"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Retângulo arredondado 8"/>
          <p:cNvSpPr/>
          <p:nvPr/>
        </p:nvSpPr>
        <p:spPr>
          <a:xfrm>
            <a:off x="4965383" y="3961438"/>
            <a:ext cx="864096" cy="64807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ewsGotT" pitchFamily="2" charset="0"/>
              </a:rPr>
              <a:t>NÃO</a:t>
            </a:r>
            <a:endParaRPr lang="en-GB" sz="14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ewsGotT" pitchFamily="2" charset="0"/>
            </a:endParaRPr>
          </a:p>
        </p:txBody>
      </p:sp>
      <p:sp>
        <p:nvSpPr>
          <p:cNvPr id="5" name="Retângulo arredondado 4"/>
          <p:cNvSpPr/>
          <p:nvPr/>
        </p:nvSpPr>
        <p:spPr>
          <a:xfrm>
            <a:off x="3312120" y="2737302"/>
            <a:ext cx="1656184" cy="64807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ewsGotT" pitchFamily="2" charset="0"/>
              </a:rPr>
              <a:t>ALMOÇAR?</a:t>
            </a:r>
            <a:endParaRPr lang="en-GB" sz="14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ewsGotT" pitchFamily="2" charset="0"/>
            </a:endParaRPr>
          </a:p>
        </p:txBody>
      </p:sp>
      <p:sp>
        <p:nvSpPr>
          <p:cNvPr id="19" name="CaixaDeTexto 18"/>
          <p:cNvSpPr txBox="1"/>
          <p:nvPr/>
        </p:nvSpPr>
        <p:spPr>
          <a:xfrm>
            <a:off x="2898226" y="3510521"/>
            <a:ext cx="5692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ewsGotT" pitchFamily="2" charset="0"/>
              </a:rPr>
              <a:t>&gt; 13h</a:t>
            </a:r>
            <a:endParaRPr lang="en-GB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ewsGotT" pitchFamily="2" charset="0"/>
            </a:endParaRPr>
          </a:p>
        </p:txBody>
      </p:sp>
      <p:sp>
        <p:nvSpPr>
          <p:cNvPr id="21" name="CaixaDeTexto 20"/>
          <p:cNvSpPr txBox="1"/>
          <p:nvPr/>
        </p:nvSpPr>
        <p:spPr>
          <a:xfrm>
            <a:off x="4834426" y="3454773"/>
            <a:ext cx="5772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ewsGotT" pitchFamily="2" charset="0"/>
                <a:sym typeface="Symbol" panose="05050102010706020507" pitchFamily="18" charset="2"/>
              </a:rPr>
              <a:t></a:t>
            </a:r>
            <a:r>
              <a:rPr lang="pt-PT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ewsGotT" pitchFamily="2" charset="0"/>
              </a:rPr>
              <a:t> 13h</a:t>
            </a:r>
            <a:endParaRPr lang="en-GB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ewsGotT" pitchFamily="2" charset="0"/>
            </a:endParaRPr>
          </a:p>
        </p:txBody>
      </p:sp>
      <p:cxnSp>
        <p:nvCxnSpPr>
          <p:cNvPr id="13" name="Conexão reta 12"/>
          <p:cNvCxnSpPr/>
          <p:nvPr/>
        </p:nvCxnSpPr>
        <p:spPr>
          <a:xfrm flipH="1">
            <a:off x="1799952" y="4228467"/>
            <a:ext cx="1237838" cy="1314136"/>
          </a:xfrm>
          <a:prstGeom prst="line">
            <a:avLst/>
          </a:prstGeom>
          <a:ln w="25400"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Conexão reta 13"/>
          <p:cNvCxnSpPr/>
          <p:nvPr/>
        </p:nvCxnSpPr>
        <p:spPr>
          <a:xfrm>
            <a:off x="3037790" y="4228467"/>
            <a:ext cx="1297523" cy="1314136"/>
          </a:xfrm>
          <a:prstGeom prst="line">
            <a:avLst/>
          </a:prstGeom>
          <a:ln w="25400"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Retângulo arredondado 14"/>
          <p:cNvSpPr/>
          <p:nvPr/>
        </p:nvSpPr>
        <p:spPr>
          <a:xfrm>
            <a:off x="2213538" y="3958427"/>
            <a:ext cx="1656184" cy="64807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ewsGotT" pitchFamily="2" charset="0"/>
              </a:rPr>
              <a:t>ONDE?</a:t>
            </a:r>
            <a:endParaRPr lang="en-GB" sz="14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ewsGotT" pitchFamily="2" charset="0"/>
            </a:endParaRPr>
          </a:p>
        </p:txBody>
      </p:sp>
      <p:sp>
        <p:nvSpPr>
          <p:cNvPr id="8" name="Retângulo arredondado 7"/>
          <p:cNvSpPr/>
          <p:nvPr/>
        </p:nvSpPr>
        <p:spPr>
          <a:xfrm>
            <a:off x="1497564" y="5034376"/>
            <a:ext cx="864096" cy="64807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ewsGotT" pitchFamily="2" charset="0"/>
              </a:rPr>
              <a:t>SIM</a:t>
            </a:r>
            <a:endParaRPr lang="en-GB" sz="14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ewsGotT" pitchFamily="2" charset="0"/>
            </a:endParaRPr>
          </a:p>
        </p:txBody>
      </p:sp>
      <p:sp>
        <p:nvSpPr>
          <p:cNvPr id="16" name="Retângulo arredondado 15"/>
          <p:cNvSpPr/>
          <p:nvPr/>
        </p:nvSpPr>
        <p:spPr>
          <a:xfrm>
            <a:off x="3843580" y="5040759"/>
            <a:ext cx="864096" cy="64807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ewsGotT" pitchFamily="2" charset="0"/>
              </a:rPr>
              <a:t>NÃO</a:t>
            </a:r>
            <a:endParaRPr lang="en-GB" sz="14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ewsGotT" pitchFamily="2" charset="0"/>
            </a:endParaRPr>
          </a:p>
        </p:txBody>
      </p:sp>
      <p:sp>
        <p:nvSpPr>
          <p:cNvPr id="17" name="CaixaDeTexto 16"/>
          <p:cNvSpPr txBox="1"/>
          <p:nvPr/>
        </p:nvSpPr>
        <p:spPr>
          <a:xfrm>
            <a:off x="1487055" y="4733781"/>
            <a:ext cx="9609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ewsGotT" pitchFamily="2" charset="0"/>
              </a:rPr>
              <a:t>Restaurante</a:t>
            </a:r>
            <a:endParaRPr lang="en-GB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ewsGotT" pitchFamily="2" charset="0"/>
            </a:endParaRPr>
          </a:p>
        </p:txBody>
      </p:sp>
      <p:sp>
        <p:nvSpPr>
          <p:cNvPr id="18" name="CaixaDeTexto 17"/>
          <p:cNvSpPr txBox="1"/>
          <p:nvPr/>
        </p:nvSpPr>
        <p:spPr>
          <a:xfrm>
            <a:off x="3639095" y="4678033"/>
            <a:ext cx="6832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ewsGotT" pitchFamily="2" charset="0"/>
              </a:rPr>
              <a:t>Cantina</a:t>
            </a:r>
            <a:endParaRPr lang="en-GB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ewsGotT" pitchFamily="2" charset="0"/>
            </a:endParaRPr>
          </a:p>
        </p:txBody>
      </p:sp>
      <p:graphicFrame>
        <p:nvGraphicFramePr>
          <p:cNvPr id="4" name="Tabe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2970811"/>
              </p:ext>
            </p:extLst>
          </p:nvPr>
        </p:nvGraphicFramePr>
        <p:xfrm>
          <a:off x="6797848" y="2743061"/>
          <a:ext cx="3061320" cy="222504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020440">
                  <a:extLst>
                    <a:ext uri="{9D8B030D-6E8A-4147-A177-3AD203B41FA5}">
                      <a16:colId xmlns:a16="http://schemas.microsoft.com/office/drawing/2014/main" val="529524188"/>
                    </a:ext>
                  </a:extLst>
                </a:gridCol>
                <a:gridCol w="1020440">
                  <a:extLst>
                    <a:ext uri="{9D8B030D-6E8A-4147-A177-3AD203B41FA5}">
                      <a16:colId xmlns:a16="http://schemas.microsoft.com/office/drawing/2014/main" val="4099240034"/>
                    </a:ext>
                  </a:extLst>
                </a:gridCol>
                <a:gridCol w="1020440">
                  <a:extLst>
                    <a:ext uri="{9D8B030D-6E8A-4147-A177-3AD203B41FA5}">
                      <a16:colId xmlns:a16="http://schemas.microsoft.com/office/drawing/2014/main" val="33146848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sz="14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NewsGotT" pitchFamily="2" charset="0"/>
                        </a:rPr>
                        <a:t>ALMOÇAR</a:t>
                      </a:r>
                      <a:endParaRPr lang="en-GB" sz="14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NewsGotT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NewsGotT" pitchFamily="2" charset="0"/>
                        </a:rPr>
                        <a:t>ONDE</a:t>
                      </a:r>
                      <a:endParaRPr lang="en-GB" sz="14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NewsGotT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NewsGotT" pitchFamily="2" charset="0"/>
                        </a:rPr>
                        <a:t>DECISÃO</a:t>
                      </a:r>
                      <a:endParaRPr lang="en-GB" sz="14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NewsGotT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02867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sz="14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NewsGotT" pitchFamily="2" charset="0"/>
                        </a:rPr>
                        <a:t>12h30</a:t>
                      </a:r>
                      <a:endParaRPr lang="en-GB" sz="14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NewsGotT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NewsGotT" pitchFamily="2" charset="0"/>
                        </a:rPr>
                        <a:t>Cantina</a:t>
                      </a:r>
                      <a:endParaRPr lang="en-GB" sz="14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NewsGotT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NewsGotT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14866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sz="14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NewsGotT" pitchFamily="2" charset="0"/>
                        </a:rPr>
                        <a:t>13h15</a:t>
                      </a:r>
                      <a:endParaRPr lang="en-GB" sz="14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NewsGotT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NewsGotT" pitchFamily="2" charset="0"/>
                        </a:rPr>
                        <a:t>Cantina</a:t>
                      </a:r>
                      <a:endParaRPr lang="en-GB" sz="14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NewsGotT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NewsGotT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74594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sz="14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NewsGotT" pitchFamily="2" charset="0"/>
                        </a:rPr>
                        <a:t>13h10</a:t>
                      </a:r>
                      <a:endParaRPr lang="en-GB" sz="14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NewsGotT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NewsGotT" pitchFamily="2" charset="0"/>
                        </a:rPr>
                        <a:t>Restaurante</a:t>
                      </a:r>
                      <a:endParaRPr lang="en-GB" sz="14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NewsGotT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NewsGotT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58880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sz="14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NewsGotT" pitchFamily="2" charset="0"/>
                        </a:rPr>
                        <a:t>11h00</a:t>
                      </a:r>
                      <a:endParaRPr lang="en-GB" sz="14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NewsGotT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NewsGotT" pitchFamily="2" charset="0"/>
                        </a:rPr>
                        <a:t>Restaurante</a:t>
                      </a:r>
                      <a:endParaRPr lang="en-GB" sz="14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NewsGotT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NewsGotT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44603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sz="14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NewsGotT" pitchFamily="2" charset="0"/>
                        </a:rPr>
                        <a:t>13:30</a:t>
                      </a:r>
                      <a:endParaRPr lang="en-GB" sz="14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NewsGotT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NewsGotT" pitchFamily="2" charset="0"/>
                        </a:rPr>
                        <a:t>Cantina</a:t>
                      </a:r>
                      <a:endParaRPr lang="en-GB" sz="14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NewsGotT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NewsGotT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6030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706506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dirty="0"/>
              <a:t>Um Modelo: Árvores de Decisão</a:t>
            </a:r>
            <a:br>
              <a:rPr lang="pt-PT" dirty="0"/>
            </a:br>
            <a:r>
              <a:rPr lang="pt-PT" i="1" dirty="0"/>
              <a:t>(</a:t>
            </a:r>
            <a:r>
              <a:rPr lang="pt-PT" i="1" dirty="0" err="1"/>
              <a:t>Decision</a:t>
            </a:r>
            <a:r>
              <a:rPr lang="pt-PT" i="1" dirty="0"/>
              <a:t> </a:t>
            </a:r>
            <a:r>
              <a:rPr lang="pt-PT" i="1" dirty="0" err="1"/>
              <a:t>Trees</a:t>
            </a:r>
            <a:r>
              <a:rPr lang="pt-PT" i="1" dirty="0"/>
              <a:t>)</a:t>
            </a:r>
            <a:endParaRPr lang="pt-P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A8D24-9133-435D-B6B1-297512A026C8}" type="slidenum">
              <a:rPr lang="pt-PT" smtClean="0"/>
              <a:t>6</a:t>
            </a:fld>
            <a:endParaRPr lang="pt-P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PT" dirty="0"/>
              <a:t>Uma Árvore de Decisão é um grafo hierarquizado (árvore!) em que:</a:t>
            </a:r>
          </a:p>
          <a:p>
            <a:pPr lvl="1"/>
            <a:r>
              <a:rPr lang="pt-PT" dirty="0"/>
              <a:t>Cada nodo interno testa um atributo do </a:t>
            </a:r>
            <a:r>
              <a:rPr lang="pt-PT" i="1" dirty="0" err="1"/>
              <a:t>dataset</a:t>
            </a:r>
            <a:r>
              <a:rPr lang="pt-PT" dirty="0"/>
              <a:t>;</a:t>
            </a:r>
          </a:p>
          <a:p>
            <a:pPr lvl="1"/>
            <a:r>
              <a:rPr lang="pt-PT" dirty="0"/>
              <a:t>Cada ramo identifica um valor (ou conjunto de valores) do nodo testado;</a:t>
            </a:r>
          </a:p>
          <a:p>
            <a:pPr lvl="1"/>
            <a:r>
              <a:rPr lang="pt-PT" dirty="0"/>
              <a:t>Cada folha representa uma decisão;</a:t>
            </a:r>
          </a:p>
          <a:p>
            <a:endParaRPr lang="pt-PT" dirty="0"/>
          </a:p>
        </p:txBody>
      </p:sp>
      <p:cxnSp>
        <p:nvCxnSpPr>
          <p:cNvPr id="10" name="Conexão reta 9"/>
          <p:cNvCxnSpPr/>
          <p:nvPr/>
        </p:nvCxnSpPr>
        <p:spPr>
          <a:xfrm flipH="1">
            <a:off x="2898534" y="3007342"/>
            <a:ext cx="1237838" cy="1314136"/>
          </a:xfrm>
          <a:prstGeom prst="line">
            <a:avLst/>
          </a:prstGeom>
          <a:ln w="25400"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Conexão reta 11"/>
          <p:cNvCxnSpPr/>
          <p:nvPr/>
        </p:nvCxnSpPr>
        <p:spPr>
          <a:xfrm>
            <a:off x="4136372" y="3007342"/>
            <a:ext cx="1297523" cy="1314136"/>
          </a:xfrm>
          <a:prstGeom prst="line">
            <a:avLst/>
          </a:prstGeom>
          <a:ln w="25400"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Retângulo arredondado 8"/>
          <p:cNvSpPr/>
          <p:nvPr/>
        </p:nvSpPr>
        <p:spPr>
          <a:xfrm>
            <a:off x="4965383" y="3961438"/>
            <a:ext cx="864096" cy="64807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ewsGotT" pitchFamily="2" charset="0"/>
              </a:rPr>
              <a:t>NÃO</a:t>
            </a:r>
            <a:endParaRPr lang="en-GB" sz="14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ewsGotT" pitchFamily="2" charset="0"/>
            </a:endParaRPr>
          </a:p>
        </p:txBody>
      </p:sp>
      <p:sp>
        <p:nvSpPr>
          <p:cNvPr id="5" name="Retângulo arredondado 4"/>
          <p:cNvSpPr/>
          <p:nvPr/>
        </p:nvSpPr>
        <p:spPr>
          <a:xfrm>
            <a:off x="3312120" y="2737302"/>
            <a:ext cx="1656184" cy="64807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ewsGotT" pitchFamily="2" charset="0"/>
              </a:rPr>
              <a:t>ALMOÇAR?</a:t>
            </a:r>
            <a:endParaRPr lang="en-GB" sz="14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ewsGotT" pitchFamily="2" charset="0"/>
            </a:endParaRPr>
          </a:p>
        </p:txBody>
      </p:sp>
      <p:sp>
        <p:nvSpPr>
          <p:cNvPr id="19" name="CaixaDeTexto 18"/>
          <p:cNvSpPr txBox="1"/>
          <p:nvPr/>
        </p:nvSpPr>
        <p:spPr>
          <a:xfrm>
            <a:off x="2898226" y="3510521"/>
            <a:ext cx="5692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ewsGotT" pitchFamily="2" charset="0"/>
              </a:rPr>
              <a:t>&gt; 13h</a:t>
            </a:r>
            <a:endParaRPr lang="en-GB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ewsGotT" pitchFamily="2" charset="0"/>
            </a:endParaRPr>
          </a:p>
        </p:txBody>
      </p:sp>
      <p:sp>
        <p:nvSpPr>
          <p:cNvPr id="21" name="CaixaDeTexto 20"/>
          <p:cNvSpPr txBox="1"/>
          <p:nvPr/>
        </p:nvSpPr>
        <p:spPr>
          <a:xfrm>
            <a:off x="4834426" y="3454773"/>
            <a:ext cx="5772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ewsGotT" pitchFamily="2" charset="0"/>
                <a:sym typeface="Symbol" panose="05050102010706020507" pitchFamily="18" charset="2"/>
              </a:rPr>
              <a:t></a:t>
            </a:r>
            <a:r>
              <a:rPr lang="pt-PT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ewsGotT" pitchFamily="2" charset="0"/>
              </a:rPr>
              <a:t> 13h</a:t>
            </a:r>
            <a:endParaRPr lang="en-GB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ewsGotT" pitchFamily="2" charset="0"/>
            </a:endParaRPr>
          </a:p>
        </p:txBody>
      </p:sp>
      <p:cxnSp>
        <p:nvCxnSpPr>
          <p:cNvPr id="13" name="Conexão reta 12"/>
          <p:cNvCxnSpPr/>
          <p:nvPr/>
        </p:nvCxnSpPr>
        <p:spPr>
          <a:xfrm flipH="1">
            <a:off x="1799952" y="4228467"/>
            <a:ext cx="1237838" cy="1314136"/>
          </a:xfrm>
          <a:prstGeom prst="line">
            <a:avLst/>
          </a:prstGeom>
          <a:ln w="25400"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Conexão reta 13"/>
          <p:cNvCxnSpPr/>
          <p:nvPr/>
        </p:nvCxnSpPr>
        <p:spPr>
          <a:xfrm>
            <a:off x="3037790" y="4228467"/>
            <a:ext cx="1297523" cy="1314136"/>
          </a:xfrm>
          <a:prstGeom prst="line">
            <a:avLst/>
          </a:prstGeom>
          <a:ln w="25400"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Retângulo arredondado 14"/>
          <p:cNvSpPr/>
          <p:nvPr/>
        </p:nvSpPr>
        <p:spPr>
          <a:xfrm>
            <a:off x="2213538" y="3958427"/>
            <a:ext cx="1656184" cy="64807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ewsGotT" pitchFamily="2" charset="0"/>
              </a:rPr>
              <a:t>ONDE?</a:t>
            </a:r>
            <a:endParaRPr lang="en-GB" sz="14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ewsGotT" pitchFamily="2" charset="0"/>
            </a:endParaRPr>
          </a:p>
        </p:txBody>
      </p:sp>
      <p:sp>
        <p:nvSpPr>
          <p:cNvPr id="8" name="Retângulo arredondado 7"/>
          <p:cNvSpPr/>
          <p:nvPr/>
        </p:nvSpPr>
        <p:spPr>
          <a:xfrm>
            <a:off x="1497564" y="5034376"/>
            <a:ext cx="864096" cy="64807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ewsGotT" pitchFamily="2" charset="0"/>
              </a:rPr>
              <a:t>SIM</a:t>
            </a:r>
            <a:endParaRPr lang="en-GB" sz="14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ewsGotT" pitchFamily="2" charset="0"/>
            </a:endParaRPr>
          </a:p>
        </p:txBody>
      </p:sp>
      <p:sp>
        <p:nvSpPr>
          <p:cNvPr id="16" name="Retângulo arredondado 15"/>
          <p:cNvSpPr/>
          <p:nvPr/>
        </p:nvSpPr>
        <p:spPr>
          <a:xfrm>
            <a:off x="3843580" y="5040759"/>
            <a:ext cx="864096" cy="64807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ewsGotT" pitchFamily="2" charset="0"/>
              </a:rPr>
              <a:t>NÃO</a:t>
            </a:r>
            <a:endParaRPr lang="en-GB" sz="14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ewsGotT" pitchFamily="2" charset="0"/>
            </a:endParaRPr>
          </a:p>
        </p:txBody>
      </p:sp>
      <p:sp>
        <p:nvSpPr>
          <p:cNvPr id="17" name="CaixaDeTexto 16"/>
          <p:cNvSpPr txBox="1"/>
          <p:nvPr/>
        </p:nvSpPr>
        <p:spPr>
          <a:xfrm>
            <a:off x="1487055" y="4733781"/>
            <a:ext cx="9609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ewsGotT" pitchFamily="2" charset="0"/>
              </a:rPr>
              <a:t>Restaurante</a:t>
            </a:r>
            <a:endParaRPr lang="en-GB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ewsGotT" pitchFamily="2" charset="0"/>
            </a:endParaRPr>
          </a:p>
        </p:txBody>
      </p:sp>
      <p:sp>
        <p:nvSpPr>
          <p:cNvPr id="18" name="CaixaDeTexto 17"/>
          <p:cNvSpPr txBox="1"/>
          <p:nvPr/>
        </p:nvSpPr>
        <p:spPr>
          <a:xfrm>
            <a:off x="3639095" y="4678033"/>
            <a:ext cx="6832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ewsGotT" pitchFamily="2" charset="0"/>
              </a:rPr>
              <a:t>Cantina</a:t>
            </a:r>
            <a:endParaRPr lang="en-GB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ewsGotT" pitchFamily="2" charset="0"/>
            </a:endParaRPr>
          </a:p>
        </p:txBody>
      </p:sp>
      <p:graphicFrame>
        <p:nvGraphicFramePr>
          <p:cNvPr id="4" name="Tabe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9446734"/>
              </p:ext>
            </p:extLst>
          </p:nvPr>
        </p:nvGraphicFramePr>
        <p:xfrm>
          <a:off x="6797848" y="2743061"/>
          <a:ext cx="3061320" cy="222504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020440">
                  <a:extLst>
                    <a:ext uri="{9D8B030D-6E8A-4147-A177-3AD203B41FA5}">
                      <a16:colId xmlns:a16="http://schemas.microsoft.com/office/drawing/2014/main" val="529524188"/>
                    </a:ext>
                  </a:extLst>
                </a:gridCol>
                <a:gridCol w="1020440">
                  <a:extLst>
                    <a:ext uri="{9D8B030D-6E8A-4147-A177-3AD203B41FA5}">
                      <a16:colId xmlns:a16="http://schemas.microsoft.com/office/drawing/2014/main" val="4099240034"/>
                    </a:ext>
                  </a:extLst>
                </a:gridCol>
                <a:gridCol w="1020440">
                  <a:extLst>
                    <a:ext uri="{9D8B030D-6E8A-4147-A177-3AD203B41FA5}">
                      <a16:colId xmlns:a16="http://schemas.microsoft.com/office/drawing/2014/main" val="33146848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sz="14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NewsGotT" pitchFamily="2" charset="0"/>
                        </a:rPr>
                        <a:t>ALMOÇAR</a:t>
                      </a:r>
                      <a:endParaRPr lang="en-GB" sz="14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NewsGotT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NewsGotT" pitchFamily="2" charset="0"/>
                        </a:rPr>
                        <a:t>ONDE</a:t>
                      </a:r>
                      <a:endParaRPr lang="en-GB" sz="14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NewsGotT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NewsGotT" pitchFamily="2" charset="0"/>
                        </a:rPr>
                        <a:t>DECISÃO</a:t>
                      </a:r>
                      <a:endParaRPr lang="en-GB" sz="14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NewsGotT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02867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sz="14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NewsGotT" pitchFamily="2" charset="0"/>
                        </a:rPr>
                        <a:t>12h30</a:t>
                      </a:r>
                      <a:endParaRPr lang="en-GB" sz="14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NewsGotT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NewsGotT" pitchFamily="2" charset="0"/>
                        </a:rPr>
                        <a:t>Cantina</a:t>
                      </a:r>
                      <a:endParaRPr lang="en-GB" sz="14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NewsGotT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b="1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NewsGotT" pitchFamily="2" charset="0"/>
                        </a:rPr>
                        <a:t>NÃO</a:t>
                      </a:r>
                      <a:endParaRPr lang="en-GB" sz="1400" b="1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NewsGotT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14866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sz="14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NewsGotT" pitchFamily="2" charset="0"/>
                        </a:rPr>
                        <a:t>13h15</a:t>
                      </a:r>
                      <a:endParaRPr lang="en-GB" sz="14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NewsGotT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NewsGotT" pitchFamily="2" charset="0"/>
                        </a:rPr>
                        <a:t>Cantina</a:t>
                      </a:r>
                      <a:endParaRPr lang="en-GB" sz="14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NewsGotT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b="1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NewsGotT" pitchFamily="2" charset="0"/>
                        </a:rPr>
                        <a:t>NÃO</a:t>
                      </a:r>
                      <a:endParaRPr lang="en-GB" sz="1400" b="1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NewsGotT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74594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sz="14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NewsGotT" pitchFamily="2" charset="0"/>
                        </a:rPr>
                        <a:t>13h10</a:t>
                      </a:r>
                      <a:endParaRPr lang="en-GB" sz="14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NewsGotT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NewsGotT" pitchFamily="2" charset="0"/>
                        </a:rPr>
                        <a:t>Restaurante</a:t>
                      </a:r>
                      <a:endParaRPr lang="en-GB" sz="14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NewsGotT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b="1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NewsGotT" pitchFamily="2" charset="0"/>
                        </a:rPr>
                        <a:t>SIM</a:t>
                      </a:r>
                      <a:endParaRPr lang="en-GB" sz="1400" b="1" dirty="0">
                        <a:solidFill>
                          <a:schemeClr val="accent3">
                            <a:lumMod val="7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NewsGotT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58880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sz="14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NewsGotT" pitchFamily="2" charset="0"/>
                        </a:rPr>
                        <a:t>11h00</a:t>
                      </a:r>
                      <a:endParaRPr lang="en-GB" sz="14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NewsGotT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NewsGotT" pitchFamily="2" charset="0"/>
                        </a:rPr>
                        <a:t>Restaurante</a:t>
                      </a:r>
                      <a:endParaRPr lang="en-GB" sz="14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NewsGotT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b="1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NewsGotT" pitchFamily="2" charset="0"/>
                        </a:rPr>
                        <a:t>NÃO</a:t>
                      </a:r>
                      <a:endParaRPr lang="en-GB" sz="1400" b="1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NewsGotT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44603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sz="14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NewsGotT" pitchFamily="2" charset="0"/>
                        </a:rPr>
                        <a:t>13:30</a:t>
                      </a:r>
                      <a:endParaRPr lang="en-GB" sz="14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NewsGotT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NewsGotT" pitchFamily="2" charset="0"/>
                        </a:rPr>
                        <a:t>Cantina</a:t>
                      </a:r>
                      <a:endParaRPr lang="en-GB" sz="14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NewsGotT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b="1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NewsGotT" pitchFamily="2" charset="0"/>
                        </a:rPr>
                        <a:t>NÃO</a:t>
                      </a:r>
                      <a:endParaRPr lang="en-GB" sz="1400" b="1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NewsGotT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6030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585619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dirty="0"/>
              <a:t>Modelos de Decisão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A8D24-9133-435D-B6B1-297512A026C8}" type="slidenum">
              <a:rPr lang="pt-PT" smtClean="0"/>
              <a:t>7</a:t>
            </a:fld>
            <a:endParaRPr lang="pt-P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PT" dirty="0"/>
              <a:t>Paradigmas de criação de modelos de decisão:</a:t>
            </a:r>
          </a:p>
          <a:p>
            <a:pPr lvl="1"/>
            <a:r>
              <a:rPr lang="pt-PT" dirty="0"/>
              <a:t>Top-</a:t>
            </a:r>
            <a:r>
              <a:rPr lang="pt-PT" dirty="0" err="1"/>
              <a:t>down</a:t>
            </a:r>
            <a:r>
              <a:rPr lang="pt-PT" dirty="0"/>
              <a:t>:</a:t>
            </a:r>
          </a:p>
          <a:p>
            <a:pPr lvl="2"/>
            <a:r>
              <a:rPr lang="pt-PT" dirty="0"/>
              <a:t>O modelo é construído a partir do conhecimento </a:t>
            </a:r>
            <a:br>
              <a:rPr lang="pt-PT" dirty="0"/>
            </a:br>
            <a:r>
              <a:rPr lang="pt-PT" dirty="0"/>
              <a:t>de especialistas;</a:t>
            </a:r>
          </a:p>
          <a:p>
            <a:pPr lvl="2"/>
            <a:r>
              <a:rPr lang="pt-PT" dirty="0"/>
              <a:t>O “todo” é dividido em “partes”;</a:t>
            </a:r>
          </a:p>
          <a:p>
            <a:pPr lvl="2"/>
            <a:endParaRPr lang="pt-PT" dirty="0"/>
          </a:p>
          <a:p>
            <a:pPr lvl="2"/>
            <a:endParaRPr lang="pt-PT" dirty="0"/>
          </a:p>
          <a:p>
            <a:pPr lvl="2"/>
            <a:endParaRPr lang="pt-PT" dirty="0"/>
          </a:p>
          <a:p>
            <a:pPr lvl="1"/>
            <a:r>
              <a:rPr lang="pt-PT" dirty="0" err="1"/>
              <a:t>Bottom-up</a:t>
            </a:r>
            <a:r>
              <a:rPr lang="pt-PT" dirty="0"/>
              <a:t>:</a:t>
            </a:r>
          </a:p>
          <a:p>
            <a:pPr lvl="2"/>
            <a:r>
              <a:rPr lang="pt-PT" dirty="0"/>
              <a:t>O modelo é construído pela identificação de relações </a:t>
            </a:r>
            <a:br>
              <a:rPr lang="pt-PT" dirty="0"/>
            </a:br>
            <a:r>
              <a:rPr lang="pt-PT" dirty="0"/>
              <a:t>entre os atributos do </a:t>
            </a:r>
            <a:r>
              <a:rPr lang="pt-PT" i="1" dirty="0" err="1"/>
              <a:t>dataset</a:t>
            </a:r>
            <a:r>
              <a:rPr lang="pt-PT" dirty="0"/>
              <a:t>;</a:t>
            </a:r>
          </a:p>
          <a:p>
            <a:pPr lvl="2"/>
            <a:r>
              <a:rPr lang="pt-PT" dirty="0"/>
              <a:t>O modelo é induzido por “generalização” dos dados;</a:t>
            </a:r>
          </a:p>
          <a:p>
            <a:pPr lvl="2"/>
            <a:endParaRPr lang="pt-PT" dirty="0"/>
          </a:p>
          <a:p>
            <a:endParaRPr lang="pt-PT" dirty="0"/>
          </a:p>
        </p:txBody>
      </p:sp>
      <p:pic>
        <p:nvPicPr>
          <p:cNvPr id="1026" name="Picture 2" descr="Resultado de imagem para bottom-up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861" b="18060"/>
          <a:stretch/>
        </p:blipFill>
        <p:spPr bwMode="auto">
          <a:xfrm>
            <a:off x="7596625" y="1774659"/>
            <a:ext cx="2484000" cy="1705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Resultado de imagem para bottom-up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53" b="18060"/>
          <a:stretch/>
        </p:blipFill>
        <p:spPr bwMode="auto">
          <a:xfrm rot="10800000">
            <a:off x="7560592" y="3706369"/>
            <a:ext cx="2520000" cy="1708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eta para baixo 3"/>
          <p:cNvSpPr/>
          <p:nvPr/>
        </p:nvSpPr>
        <p:spPr>
          <a:xfrm>
            <a:off x="6480472" y="1774659"/>
            <a:ext cx="1728192" cy="1700452"/>
          </a:xfrm>
          <a:prstGeom prst="downArrow">
            <a:avLst>
              <a:gd name="adj1" fmla="val 53848"/>
              <a:gd name="adj2" fmla="val 50000"/>
            </a:avLst>
          </a:prstGeom>
          <a:gradFill>
            <a:gsLst>
              <a:gs pos="0">
                <a:schemeClr val="accent1">
                  <a:shade val="51000"/>
                  <a:satMod val="130000"/>
                  <a:alpha val="50000"/>
                </a:schemeClr>
              </a:gs>
              <a:gs pos="80000">
                <a:schemeClr val="accent1">
                  <a:shade val="93000"/>
                  <a:satMod val="130000"/>
                </a:schemeClr>
              </a:gs>
              <a:gs pos="100000">
                <a:schemeClr val="accent1">
                  <a:shade val="94000"/>
                  <a:satMod val="135000"/>
                  <a:alpha val="5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Seta para baixo 7"/>
          <p:cNvSpPr/>
          <p:nvPr/>
        </p:nvSpPr>
        <p:spPr>
          <a:xfrm rot="10800000">
            <a:off x="6475769" y="3706369"/>
            <a:ext cx="1728192" cy="1708724"/>
          </a:xfrm>
          <a:prstGeom prst="downArrow">
            <a:avLst>
              <a:gd name="adj1" fmla="val 53848"/>
              <a:gd name="adj2" fmla="val 50000"/>
            </a:avLst>
          </a:prstGeom>
          <a:gradFill>
            <a:gsLst>
              <a:gs pos="50000">
                <a:schemeClr val="accent3">
                  <a:shade val="51000"/>
                  <a:satMod val="130000"/>
                  <a:lumMod val="100000"/>
                </a:schemeClr>
              </a:gs>
              <a:gs pos="80000">
                <a:schemeClr val="accent3">
                  <a:shade val="93000"/>
                  <a:satMod val="130000"/>
                </a:schemeClr>
              </a:gs>
              <a:gs pos="100000">
                <a:schemeClr val="accent3">
                  <a:shade val="94000"/>
                  <a:satMod val="135000"/>
                  <a:alpha val="50000"/>
                </a:schemeClr>
              </a:gs>
            </a:gsLst>
          </a:gra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1191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dirty="0"/>
              <a:t>Modelos de Decisão</a:t>
            </a:r>
            <a:br>
              <a:rPr lang="pt-PT" dirty="0"/>
            </a:br>
            <a:r>
              <a:rPr lang="pt-PT" dirty="0"/>
              <a:t>Árvores de Decisão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A8D24-9133-435D-B6B1-297512A026C8}" type="slidenum">
              <a:rPr lang="pt-PT" smtClean="0"/>
              <a:t>8</a:t>
            </a:fld>
            <a:endParaRPr lang="pt-P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PT" dirty="0"/>
              <a:t>Árvores de Decisão seguem o Paradigma </a:t>
            </a:r>
            <a:r>
              <a:rPr lang="pt-PT" dirty="0" err="1"/>
              <a:t>Bottom-up</a:t>
            </a:r>
            <a:r>
              <a:rPr lang="pt-PT" dirty="0"/>
              <a:t>:</a:t>
            </a:r>
          </a:p>
          <a:p>
            <a:pPr lvl="1"/>
            <a:r>
              <a:rPr lang="pt-PT" dirty="0"/>
              <a:t>Toda a informação sobre cada item de dados (ou objeto) deve estar definido numa coleção fixa e finita de atributos;</a:t>
            </a:r>
          </a:p>
          <a:p>
            <a:pPr lvl="1"/>
            <a:r>
              <a:rPr lang="pt-PT" dirty="0"/>
              <a:t>Deste modo, objetos distintos não podem requerer coleções distintas de atributos;</a:t>
            </a:r>
          </a:p>
          <a:p>
            <a:pPr lvl="1"/>
            <a:r>
              <a:rPr lang="pt-PT" dirty="0"/>
              <a:t>Quando o conjunto dos níveis de decisão é conhecido </a:t>
            </a:r>
            <a:r>
              <a:rPr lang="pt-PT" i="1" dirty="0"/>
              <a:t>a priori</a:t>
            </a:r>
            <a:r>
              <a:rPr lang="pt-PT" dirty="0"/>
              <a:t>, a construção do modelo segue um paradigma de aprendizagem supervisionado;</a:t>
            </a:r>
          </a:p>
          <a:p>
            <a:pPr lvl="1"/>
            <a:r>
              <a:rPr lang="pt-PT" dirty="0"/>
              <a:t>Quando o conjunto dos níveis de decisão é calculado pelo modelo, a sua construção segue um paradigma de aprendizagem não supervisionado;</a:t>
            </a:r>
          </a:p>
          <a:p>
            <a:pPr lvl="1"/>
            <a:r>
              <a:rPr lang="pt-PT" dirty="0"/>
              <a:t>Os níveis de decisão podem ser de 2 tipos:</a:t>
            </a:r>
          </a:p>
          <a:p>
            <a:pPr lvl="2"/>
            <a:r>
              <a:rPr lang="pt-PT" dirty="0"/>
              <a:t>Discretos: problemas de classificação;</a:t>
            </a:r>
          </a:p>
          <a:p>
            <a:pPr lvl="2"/>
            <a:r>
              <a:rPr lang="pt-PT" dirty="0"/>
              <a:t>Contínuos: problemas de regressão;</a:t>
            </a:r>
          </a:p>
          <a:p>
            <a:pPr lvl="1"/>
            <a:r>
              <a:rPr lang="pt-PT" dirty="0"/>
              <a:t>Quantidade de objetos &gt;&gt; níveis de decisão;</a:t>
            </a:r>
          </a:p>
          <a:p>
            <a:endParaRPr lang="pt-PT" dirty="0"/>
          </a:p>
          <a:p>
            <a:endParaRPr lang="pt-PT" dirty="0"/>
          </a:p>
        </p:txBody>
      </p:sp>
      <p:pic>
        <p:nvPicPr>
          <p:cNvPr id="11" name="Picture 2" descr="Resultado de imagem para bottom-up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53" b="18060"/>
          <a:stretch/>
        </p:blipFill>
        <p:spPr bwMode="auto">
          <a:xfrm rot="10800000">
            <a:off x="7560592" y="3706369"/>
            <a:ext cx="2520000" cy="1708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eta para baixo 11"/>
          <p:cNvSpPr/>
          <p:nvPr/>
        </p:nvSpPr>
        <p:spPr>
          <a:xfrm rot="10800000">
            <a:off x="6475769" y="3706369"/>
            <a:ext cx="1728192" cy="1708724"/>
          </a:xfrm>
          <a:prstGeom prst="downArrow">
            <a:avLst>
              <a:gd name="adj1" fmla="val 53848"/>
              <a:gd name="adj2" fmla="val 50000"/>
            </a:avLst>
          </a:prstGeom>
          <a:gradFill>
            <a:gsLst>
              <a:gs pos="50000">
                <a:schemeClr val="accent3">
                  <a:shade val="51000"/>
                  <a:satMod val="130000"/>
                  <a:lumMod val="100000"/>
                </a:schemeClr>
              </a:gs>
              <a:gs pos="80000">
                <a:schemeClr val="accent3">
                  <a:shade val="93000"/>
                  <a:satMod val="130000"/>
                </a:schemeClr>
              </a:gs>
              <a:gs pos="100000">
                <a:schemeClr val="accent3">
                  <a:shade val="94000"/>
                  <a:satMod val="135000"/>
                  <a:alpha val="50000"/>
                </a:schemeClr>
              </a:gs>
            </a:gsLst>
          </a:gra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56401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dirty="0"/>
              <a:t>Ciclo de Execução</a:t>
            </a:r>
            <a:br>
              <a:rPr lang="pt-PT" dirty="0"/>
            </a:br>
            <a:r>
              <a:rPr lang="pt-PT" dirty="0"/>
              <a:t>Resolução de Problemas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A8D24-9133-435D-B6B1-297512A026C8}" type="slidenum">
              <a:rPr lang="pt-PT" smtClean="0"/>
              <a:t>9</a:t>
            </a:fld>
            <a:endParaRPr lang="pt-P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PT" dirty="0"/>
              <a:t>Dada uma árvore de decisão (treinada), o processo de decisão desenvolve-se do seguinte modo:</a:t>
            </a:r>
          </a:p>
          <a:p>
            <a:endParaRPr lang="pt-PT" dirty="0"/>
          </a:p>
          <a:p>
            <a:pPr marL="785813" lvl="1" indent="-342900">
              <a:buFont typeface="+mj-lt"/>
              <a:buAutoNum type="arabicPeriod"/>
            </a:pPr>
            <a:r>
              <a:rPr lang="pt-PT" dirty="0"/>
              <a:t>Começar no nodo correspondente ao atributo “raiz”;</a:t>
            </a:r>
          </a:p>
          <a:p>
            <a:pPr marL="785813" lvl="1" indent="-342900">
              <a:buFont typeface="+mj-lt"/>
              <a:buAutoNum type="arabicPeriod"/>
            </a:pPr>
            <a:r>
              <a:rPr lang="pt-PT" dirty="0"/>
              <a:t>Identificar o valor do atributo;</a:t>
            </a:r>
          </a:p>
          <a:p>
            <a:pPr marL="785813" lvl="1" indent="-342900">
              <a:buFont typeface="+mj-lt"/>
              <a:buAutoNum type="arabicPeriod"/>
            </a:pPr>
            <a:r>
              <a:rPr lang="pt-PT" dirty="0"/>
              <a:t>Seguir pelo ramo correspondente ao valor identificado, </a:t>
            </a:r>
          </a:p>
          <a:p>
            <a:pPr marL="785813" lvl="1" indent="-342900">
              <a:buFont typeface="+mj-lt"/>
              <a:buAutoNum type="arabicPeriod"/>
            </a:pPr>
            <a:r>
              <a:rPr lang="pt-PT" dirty="0"/>
              <a:t>Alcançar o nodo relativo ao ramo percorrido;</a:t>
            </a:r>
          </a:p>
          <a:p>
            <a:pPr marL="785813" lvl="1" indent="-342900">
              <a:buFont typeface="+mj-lt"/>
              <a:buAutoNum type="arabicPeriod"/>
            </a:pPr>
            <a:r>
              <a:rPr lang="pt-PT" dirty="0"/>
              <a:t>Voltar a 2. até que o nodo seja uma “folha”;</a:t>
            </a:r>
          </a:p>
          <a:p>
            <a:pPr marL="785813" lvl="1" indent="-342900">
              <a:buFont typeface="+mj-lt"/>
              <a:buAutoNum type="arabicPeriod"/>
            </a:pPr>
            <a:r>
              <a:rPr lang="pt-PT" dirty="0"/>
              <a:t>O nodo alcançado indica a decisão para o problema.</a:t>
            </a:r>
          </a:p>
          <a:p>
            <a:pPr lvl="1"/>
            <a:endParaRPr lang="pt-PT" dirty="0"/>
          </a:p>
          <a:p>
            <a:pPr lvl="1"/>
            <a:endParaRPr lang="pt-PT" dirty="0"/>
          </a:p>
        </p:txBody>
      </p:sp>
      <p:cxnSp>
        <p:nvCxnSpPr>
          <p:cNvPr id="7" name="Conexão reta 6"/>
          <p:cNvCxnSpPr/>
          <p:nvPr/>
        </p:nvCxnSpPr>
        <p:spPr>
          <a:xfrm flipH="1">
            <a:off x="7074998" y="3007342"/>
            <a:ext cx="1237838" cy="1314136"/>
          </a:xfrm>
          <a:prstGeom prst="line">
            <a:avLst/>
          </a:prstGeom>
          <a:ln w="25400"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Conexão reta 7"/>
          <p:cNvCxnSpPr/>
          <p:nvPr/>
        </p:nvCxnSpPr>
        <p:spPr>
          <a:xfrm>
            <a:off x="8312836" y="3007342"/>
            <a:ext cx="1297523" cy="1314136"/>
          </a:xfrm>
          <a:prstGeom prst="line">
            <a:avLst/>
          </a:prstGeom>
          <a:ln w="25400"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Retângulo arredondado 8"/>
          <p:cNvSpPr/>
          <p:nvPr/>
        </p:nvSpPr>
        <p:spPr>
          <a:xfrm>
            <a:off x="9141847" y="3961438"/>
            <a:ext cx="864096" cy="64807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ewsGotT" pitchFamily="2" charset="0"/>
              </a:rPr>
              <a:t>NÃO</a:t>
            </a:r>
            <a:endParaRPr lang="en-GB" sz="14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ewsGotT" pitchFamily="2" charset="0"/>
            </a:endParaRPr>
          </a:p>
        </p:txBody>
      </p:sp>
      <p:sp>
        <p:nvSpPr>
          <p:cNvPr id="10" name="Retângulo arredondado 9"/>
          <p:cNvSpPr/>
          <p:nvPr/>
        </p:nvSpPr>
        <p:spPr>
          <a:xfrm>
            <a:off x="7488584" y="2737302"/>
            <a:ext cx="1656184" cy="64807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ewsGotT" pitchFamily="2" charset="0"/>
              </a:rPr>
              <a:t>ALMOÇAR?</a:t>
            </a:r>
            <a:endParaRPr lang="en-GB" sz="14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ewsGotT" pitchFamily="2" charset="0"/>
            </a:endParaRPr>
          </a:p>
        </p:txBody>
      </p:sp>
      <p:sp>
        <p:nvSpPr>
          <p:cNvPr id="13" name="CaixaDeTexto 12"/>
          <p:cNvSpPr txBox="1"/>
          <p:nvPr/>
        </p:nvSpPr>
        <p:spPr>
          <a:xfrm>
            <a:off x="7074690" y="3510521"/>
            <a:ext cx="5692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ewsGotT" pitchFamily="2" charset="0"/>
              </a:rPr>
              <a:t>&gt; 13h</a:t>
            </a:r>
            <a:endParaRPr lang="en-GB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ewsGotT" pitchFamily="2" charset="0"/>
            </a:endParaRPr>
          </a:p>
        </p:txBody>
      </p:sp>
      <p:sp>
        <p:nvSpPr>
          <p:cNvPr id="14" name="CaixaDeTexto 13"/>
          <p:cNvSpPr txBox="1"/>
          <p:nvPr/>
        </p:nvSpPr>
        <p:spPr>
          <a:xfrm>
            <a:off x="9010890" y="3454773"/>
            <a:ext cx="5772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ewsGotT" pitchFamily="2" charset="0"/>
                <a:sym typeface="Symbol" panose="05050102010706020507" pitchFamily="18" charset="2"/>
              </a:rPr>
              <a:t></a:t>
            </a:r>
            <a:r>
              <a:rPr lang="pt-PT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ewsGotT" pitchFamily="2" charset="0"/>
              </a:rPr>
              <a:t> 13h</a:t>
            </a:r>
            <a:endParaRPr lang="en-GB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ewsGotT" pitchFamily="2" charset="0"/>
            </a:endParaRPr>
          </a:p>
        </p:txBody>
      </p:sp>
      <p:cxnSp>
        <p:nvCxnSpPr>
          <p:cNvPr id="15" name="Conexão reta 14"/>
          <p:cNvCxnSpPr/>
          <p:nvPr/>
        </p:nvCxnSpPr>
        <p:spPr>
          <a:xfrm flipH="1">
            <a:off x="5976416" y="4228467"/>
            <a:ext cx="1237838" cy="1314136"/>
          </a:xfrm>
          <a:prstGeom prst="line">
            <a:avLst/>
          </a:prstGeom>
          <a:ln w="25400"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Conexão reta 15"/>
          <p:cNvCxnSpPr/>
          <p:nvPr/>
        </p:nvCxnSpPr>
        <p:spPr>
          <a:xfrm>
            <a:off x="7214254" y="4228467"/>
            <a:ext cx="1297523" cy="1314136"/>
          </a:xfrm>
          <a:prstGeom prst="line">
            <a:avLst/>
          </a:prstGeom>
          <a:ln w="25400"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Retângulo arredondado 16"/>
          <p:cNvSpPr/>
          <p:nvPr/>
        </p:nvSpPr>
        <p:spPr>
          <a:xfrm>
            <a:off x="6390002" y="3958427"/>
            <a:ext cx="1656184" cy="64807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ewsGotT" pitchFamily="2" charset="0"/>
              </a:rPr>
              <a:t>ONDE?</a:t>
            </a:r>
            <a:endParaRPr lang="en-GB" sz="14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ewsGotT" pitchFamily="2" charset="0"/>
            </a:endParaRPr>
          </a:p>
        </p:txBody>
      </p:sp>
      <p:sp>
        <p:nvSpPr>
          <p:cNvPr id="18" name="Retângulo arredondado 17"/>
          <p:cNvSpPr/>
          <p:nvPr/>
        </p:nvSpPr>
        <p:spPr>
          <a:xfrm>
            <a:off x="5674028" y="5034376"/>
            <a:ext cx="864096" cy="64807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ewsGotT" pitchFamily="2" charset="0"/>
              </a:rPr>
              <a:t>SIM</a:t>
            </a:r>
            <a:endParaRPr lang="en-GB" sz="14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ewsGotT" pitchFamily="2" charset="0"/>
            </a:endParaRPr>
          </a:p>
        </p:txBody>
      </p:sp>
      <p:sp>
        <p:nvSpPr>
          <p:cNvPr id="19" name="Retângulo arredondado 18"/>
          <p:cNvSpPr/>
          <p:nvPr/>
        </p:nvSpPr>
        <p:spPr>
          <a:xfrm>
            <a:off x="8020044" y="5040759"/>
            <a:ext cx="864096" cy="64807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ewsGotT" pitchFamily="2" charset="0"/>
              </a:rPr>
              <a:t>NÃO</a:t>
            </a:r>
            <a:endParaRPr lang="en-GB" sz="14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ewsGotT" pitchFamily="2" charset="0"/>
            </a:endParaRPr>
          </a:p>
        </p:txBody>
      </p:sp>
      <p:sp>
        <p:nvSpPr>
          <p:cNvPr id="20" name="CaixaDeTexto 19"/>
          <p:cNvSpPr txBox="1"/>
          <p:nvPr/>
        </p:nvSpPr>
        <p:spPr>
          <a:xfrm>
            <a:off x="5663519" y="4733781"/>
            <a:ext cx="9609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ewsGotT" pitchFamily="2" charset="0"/>
              </a:rPr>
              <a:t>Restaurante</a:t>
            </a:r>
            <a:endParaRPr lang="en-GB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ewsGotT" pitchFamily="2" charset="0"/>
            </a:endParaRPr>
          </a:p>
        </p:txBody>
      </p:sp>
      <p:sp>
        <p:nvSpPr>
          <p:cNvPr id="21" name="CaixaDeTexto 20"/>
          <p:cNvSpPr txBox="1"/>
          <p:nvPr/>
        </p:nvSpPr>
        <p:spPr>
          <a:xfrm>
            <a:off x="7815559" y="4678033"/>
            <a:ext cx="6832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ewsGotT" pitchFamily="2" charset="0"/>
              </a:rPr>
              <a:t>Cantina</a:t>
            </a:r>
            <a:endParaRPr lang="en-GB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ewsGotT" pitchFamily="2" charset="0"/>
            </a:endParaRPr>
          </a:p>
        </p:txBody>
      </p:sp>
      <p:sp>
        <p:nvSpPr>
          <p:cNvPr id="4" name="Seta curvada à direita 3"/>
          <p:cNvSpPr/>
          <p:nvPr/>
        </p:nvSpPr>
        <p:spPr>
          <a:xfrm flipV="1">
            <a:off x="1367904" y="2448471"/>
            <a:ext cx="432048" cy="1062050"/>
          </a:xfrm>
          <a:prstGeom prst="curvedRightArrow">
            <a:avLst>
              <a:gd name="adj1" fmla="val 42922"/>
              <a:gd name="adj2" fmla="val 82000"/>
              <a:gd name="adj3" fmla="val 25000"/>
            </a:avLst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37056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18353</TotalTime>
  <Words>2555</Words>
  <Application>Microsoft Office PowerPoint</Application>
  <PresentationFormat>Personalizados</PresentationFormat>
  <Paragraphs>419</Paragraphs>
  <Slides>39</Slides>
  <Notes>7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39</vt:i4>
      </vt:variant>
    </vt:vector>
  </HeadingPairs>
  <TitlesOfParts>
    <vt:vector size="46" baseType="lpstr">
      <vt:lpstr>Arial</vt:lpstr>
      <vt:lpstr>Calibri</vt:lpstr>
      <vt:lpstr>Cambria Math</vt:lpstr>
      <vt:lpstr>Courier New</vt:lpstr>
      <vt:lpstr>NewsGotT</vt:lpstr>
      <vt:lpstr>Wingdings</vt:lpstr>
      <vt:lpstr>Office Theme</vt:lpstr>
      <vt:lpstr>Licenciatura em Engenharia Informática, 3º ano Mestrado integrado em Engenharia Informática, 4º ano</vt:lpstr>
      <vt:lpstr>Um Modelo: Árvores de Decisão (Decision Trees)</vt:lpstr>
      <vt:lpstr>Um Modelo: Árvores de Decisão (Decision Trees)</vt:lpstr>
      <vt:lpstr>Um Modelo: Árvores de Decisão (Decision Trees)</vt:lpstr>
      <vt:lpstr>Um Modelo: Árvores de Decisão (Decision Trees)</vt:lpstr>
      <vt:lpstr>Um Modelo: Árvores de Decisão (Decision Trees)</vt:lpstr>
      <vt:lpstr>Modelos de Decisão</vt:lpstr>
      <vt:lpstr>Modelos de Decisão Árvores de Decisão</vt:lpstr>
      <vt:lpstr>Ciclo de Execução Resolução de Problemas</vt:lpstr>
      <vt:lpstr>Árvores de Decisão Classificação</vt:lpstr>
      <vt:lpstr>Árvores de Decisão Regressão</vt:lpstr>
      <vt:lpstr>Avaliação de Modelos</vt:lpstr>
      <vt:lpstr>Avaliação de Modelos</vt:lpstr>
      <vt:lpstr>Hold-out Validation</vt:lpstr>
      <vt:lpstr>Cross Validation</vt:lpstr>
      <vt:lpstr>Leave-one-out Cross Validation (k=N)</vt:lpstr>
      <vt:lpstr>Cross Validation</vt:lpstr>
      <vt:lpstr>Licenciatura em Engenharia Informática, 3º ano Mestrado integrado em Engenharia Informática, 4º ano</vt:lpstr>
      <vt:lpstr>Regressão</vt:lpstr>
      <vt:lpstr>Regressão Linear</vt:lpstr>
      <vt:lpstr>Regressão Linear</vt:lpstr>
      <vt:lpstr>Regressão Linear</vt:lpstr>
      <vt:lpstr>Regressão Linear Múltipla</vt:lpstr>
      <vt:lpstr>Regressão Logística</vt:lpstr>
      <vt:lpstr>Licenciatura em Engenharia Informática, 3º ano Mestrado integrado em Engenharia Informática, 4º ano</vt:lpstr>
      <vt:lpstr>Métricas de Qualidade</vt:lpstr>
      <vt:lpstr>Métricas de Qualidade Modelos de Classificação</vt:lpstr>
      <vt:lpstr>Métricas de Qualidade Modelos de Classificação</vt:lpstr>
      <vt:lpstr>Métricas de Qualidade Modelos de Classificação</vt:lpstr>
      <vt:lpstr>Métricas de Qualidade Modelos de Classificação</vt:lpstr>
      <vt:lpstr>Métricas de Qualidade Modelos de Classificação</vt:lpstr>
      <vt:lpstr>Métricas de Qualidade Modelos de Classificação</vt:lpstr>
      <vt:lpstr>Métricas de Qualidade Modelos de Regressão</vt:lpstr>
      <vt:lpstr>Métricas de Qualidade Modelos de Regressão</vt:lpstr>
      <vt:lpstr>Métricas de Qualidade Modelos de Regressão</vt:lpstr>
      <vt:lpstr>Métricas de Qualidade Modelos de Regressão</vt:lpstr>
      <vt:lpstr>Métricas de Qualidade Modelos de Regressão</vt:lpstr>
      <vt:lpstr>Referências bibliográficas</vt:lpstr>
      <vt:lpstr>Licenciatura em Engenharia Informática, 3º ano Mestrado integrado em Engenharia Informática, 4º ano</vt:lpstr>
    </vt:vector>
  </TitlesOfParts>
  <Company>UMinho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Cesar Analide</dc:creator>
  <cp:lastModifiedBy>César Analide Freitas Silva Costa Rodrigues</cp:lastModifiedBy>
  <cp:revision>400</cp:revision>
  <dcterms:created xsi:type="dcterms:W3CDTF">2011-01-28T10:33:10Z</dcterms:created>
  <dcterms:modified xsi:type="dcterms:W3CDTF">2022-03-16T02:37:55Z</dcterms:modified>
</cp:coreProperties>
</file>